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257" r:id="rId3"/>
    <p:sldId id="258" r:id="rId4"/>
    <p:sldId id="267" r:id="rId5"/>
    <p:sldId id="262" r:id="rId6"/>
    <p:sldId id="268" r:id="rId7"/>
    <p:sldId id="259" r:id="rId8"/>
    <p:sldId id="265" r:id="rId9"/>
    <p:sldId id="266" r:id="rId10"/>
    <p:sldId id="269" r:id="rId11"/>
    <p:sldId id="273" r:id="rId12"/>
    <p:sldId id="270" r:id="rId13"/>
    <p:sldId id="261" r:id="rId14"/>
    <p:sldId id="271" r:id="rId15"/>
    <p:sldId id="272" r:id="rId16"/>
    <p:sldId id="274" r:id="rId17"/>
    <p:sldId id="263" r:id="rId18"/>
    <p:sldId id="264" r:id="rId19"/>
    <p:sldId id="275" r:id="rId20"/>
    <p:sldId id="276" r:id="rId21"/>
    <p:sldId id="277" r:id="rId22"/>
    <p:sldId id="278" r:id="rId23"/>
    <p:sldId id="260" r:id="rId24"/>
    <p:sldId id="279" r:id="rId25"/>
    <p:sldId id="280" r:id="rId26"/>
    <p:sldId id="281" r:id="rId27"/>
    <p:sldId id="282" r:id="rId28"/>
    <p:sldId id="283" r:id="rId29"/>
    <p:sldId id="288" r:id="rId30"/>
    <p:sldId id="289" r:id="rId31"/>
    <p:sldId id="284" r:id="rId32"/>
    <p:sldId id="285" r:id="rId33"/>
    <p:sldId id="286" r:id="rId34"/>
    <p:sldId id="287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27" r:id="rId63"/>
    <p:sldId id="328" r:id="rId64"/>
    <p:sldId id="329" r:id="rId65"/>
    <p:sldId id="317" r:id="rId66"/>
    <p:sldId id="318" r:id="rId67"/>
    <p:sldId id="325" r:id="rId68"/>
    <p:sldId id="326" r:id="rId69"/>
    <p:sldId id="319" r:id="rId70"/>
    <p:sldId id="320" r:id="rId71"/>
    <p:sldId id="321" r:id="rId72"/>
    <p:sldId id="322" r:id="rId73"/>
    <p:sldId id="323" r:id="rId74"/>
    <p:sldId id="324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9C495-9D3C-4C38-970B-36F8A61E344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27E59-D709-4876-844D-75F5B7A14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0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>
            <a:extLst>
              <a:ext uri="{FF2B5EF4-FFF2-40B4-BE49-F238E27FC236}">
                <a16:creationId xmlns:a16="http://schemas.microsoft.com/office/drawing/2014/main" id="{9796ACF9-E497-4826-9BE5-E9BC9DE5F8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>
            <a:extLst>
              <a:ext uri="{FF2B5EF4-FFF2-40B4-BE49-F238E27FC236}">
                <a16:creationId xmlns:a16="http://schemas.microsoft.com/office/drawing/2014/main" id="{0467AA8B-92D9-4B89-84F3-16A3C25D10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ru-RU"/>
              <a:t>http://www.priroda.su/item/3613</a:t>
            </a:r>
            <a:endParaRPr lang="ru-RU" altLang="ru-RU"/>
          </a:p>
        </p:txBody>
      </p:sp>
      <p:sp>
        <p:nvSpPr>
          <p:cNvPr id="51204" name="Номер слайда 3">
            <a:extLst>
              <a:ext uri="{FF2B5EF4-FFF2-40B4-BE49-F238E27FC236}">
                <a16:creationId xmlns:a16="http://schemas.microsoft.com/office/drawing/2014/main" id="{67FB93C9-CC0A-4839-BFEF-D1CAF1A33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DBDD3F4-0753-4086-8674-F60E15A89FD2}" type="slidenum">
              <a:rPr lang="ru-RU" altLang="ru-RU"/>
              <a:pPr eaLnBrk="1" hangingPunct="1"/>
              <a:t>71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>
            <a:extLst>
              <a:ext uri="{FF2B5EF4-FFF2-40B4-BE49-F238E27FC236}">
                <a16:creationId xmlns:a16="http://schemas.microsoft.com/office/drawing/2014/main" id="{748E564F-3E30-48CB-AFFC-F78A354CE359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6387" name="Group 3">
              <a:extLst>
                <a:ext uri="{FF2B5EF4-FFF2-40B4-BE49-F238E27FC236}">
                  <a16:creationId xmlns:a16="http://schemas.microsoft.com/office/drawing/2014/main" id="{F7EED938-EAFD-460C-8246-6A68E9B70A4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6388" name="Freeform 4">
                <a:extLst>
                  <a:ext uri="{FF2B5EF4-FFF2-40B4-BE49-F238E27FC236}">
                    <a16:creationId xmlns:a16="http://schemas.microsoft.com/office/drawing/2014/main" id="{830EB46A-C9F0-4FDD-932D-743B3FC3540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6389" name="Freeform 5">
                <a:extLst>
                  <a:ext uri="{FF2B5EF4-FFF2-40B4-BE49-F238E27FC236}">
                    <a16:creationId xmlns:a16="http://schemas.microsoft.com/office/drawing/2014/main" id="{F1C6632C-AFC5-46FA-9DDC-CD393F5DF7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6390" name="Freeform 6">
                <a:extLst>
                  <a:ext uri="{FF2B5EF4-FFF2-40B4-BE49-F238E27FC236}">
                    <a16:creationId xmlns:a16="http://schemas.microsoft.com/office/drawing/2014/main" id="{2AD7B1CF-9A51-432B-A3C3-D79C6EC383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6391" name="Freeform 7">
                <a:extLst>
                  <a:ext uri="{FF2B5EF4-FFF2-40B4-BE49-F238E27FC236}">
                    <a16:creationId xmlns:a16="http://schemas.microsoft.com/office/drawing/2014/main" id="{CBE88CC8-64A7-420A-8E5E-421B101F9C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6392" name="Freeform 8">
                <a:extLst>
                  <a:ext uri="{FF2B5EF4-FFF2-40B4-BE49-F238E27FC236}">
                    <a16:creationId xmlns:a16="http://schemas.microsoft.com/office/drawing/2014/main" id="{2F071D10-5B9A-4226-A57F-C51BEA164F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</p:grpSp>
        <p:sp>
          <p:nvSpPr>
            <p:cNvPr id="16393" name="Freeform 9">
              <a:extLst>
                <a:ext uri="{FF2B5EF4-FFF2-40B4-BE49-F238E27FC236}">
                  <a16:creationId xmlns:a16="http://schemas.microsoft.com/office/drawing/2014/main" id="{99709F22-762F-4796-8E2A-DE43A85811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6394" name="Freeform 10">
              <a:extLst>
                <a:ext uri="{FF2B5EF4-FFF2-40B4-BE49-F238E27FC236}">
                  <a16:creationId xmlns:a16="http://schemas.microsoft.com/office/drawing/2014/main" id="{30FE4AF8-005A-4109-9894-239430BA50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16395" name="Rectangle 11">
            <a:extLst>
              <a:ext uri="{FF2B5EF4-FFF2-40B4-BE49-F238E27FC236}">
                <a16:creationId xmlns:a16="http://schemas.microsoft.com/office/drawing/2014/main" id="{C92FFDB1-3166-4FDC-BD68-2E45A1E5D84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6396" name="Rectangle 12">
            <a:extLst>
              <a:ext uri="{FF2B5EF4-FFF2-40B4-BE49-F238E27FC236}">
                <a16:creationId xmlns:a16="http://schemas.microsoft.com/office/drawing/2014/main" id="{7ADDB82F-D950-4C83-9ED4-7C8AD883F6C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EBF962B8-3488-4CB7-B6B4-D32265414E6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16398" name="Rectangle 14">
            <a:extLst>
              <a:ext uri="{FF2B5EF4-FFF2-40B4-BE49-F238E27FC236}">
                <a16:creationId xmlns:a16="http://schemas.microsoft.com/office/drawing/2014/main" id="{A1E58816-9423-4787-BE52-CB6E19AE2B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0BDA2E93-5785-4035-B9F4-88F10FC465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5ECF52F-337B-49A5-87FF-56ACDEC092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791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C7BDB-6629-444F-A019-52132614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194CE3-686A-4756-8685-077ABF6CA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169EE-81A2-4F1C-819F-62C400A5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9CD556-6B80-4CE5-80DA-7034371AE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2F111-469B-4ED2-9B54-BC344E2B5D6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2F58F-0FEE-4993-90A5-46E9819545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25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228BD5-6F54-42C1-A7AA-574F98702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13FBF4-17C4-423C-835A-839AA0051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D851-D504-46DA-B87F-CAEE2521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398C21-F034-4CF3-A493-C41F3A691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5FDA85-F166-4A80-BBD4-D4D07246C7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8D5FDD-E478-4DF5-881D-E6E07F41B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28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E6376-C033-4C89-8B4F-41A15813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DE6ED275-1E67-46A4-A422-F3469855E64F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4AF20-45DC-4C1D-8A6D-47BB6A3E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BA09C5-FD7E-42F2-A302-E84E60A59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EA55449-E97D-4E83-A553-1BCDAB3193F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610705-E2F7-4E1C-9BA9-A6867C725C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728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D70C0-8C5D-4A2A-88AC-95C31074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id="{1011E696-C418-4FAD-8E0A-E2CBE186DA35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B937E-0D1F-4607-B2BB-06972C8B2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3C3DDF-98E3-4586-AD2E-0F51889F98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A741BDA-4C77-45F3-A348-90DEA91054B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5B7A45-7358-4119-BAFC-C398F690BC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57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4DF471-6043-442C-894D-A7B64D8B7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A6C5902-5DF9-4852-BAC3-246DEAACE3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8EA77-7FF0-4E4C-834A-A876C8BA837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292C985-7F8E-4B9A-A43A-EFD3BCFE3B5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493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C0CE-D082-4726-A2F5-E918FA54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B6C68-2A5C-4032-A090-752DD27B5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0ED62-E707-4D21-A24B-1671B710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52928F-97C3-4F45-8C88-F690615A6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8C4DA8-CA56-4715-B15B-D6EDFC5FF4A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0440C7-7003-4B60-AF40-4F1D9141BD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266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2BAFE-6B19-4140-9238-EECF6040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E31AF-149C-4AD7-A08E-7BCB9668C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6EA19-7EAB-495C-A40B-4BC1F109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7EF02E-F7B4-45F8-A9A8-24A3C995C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78EC68-E248-4E0C-A8F8-2DB3D39A2F0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7950DE-7669-42ED-B224-991BA95E24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364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E02DE-4687-4D2F-A6FB-A95ACA4F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5E5AF-0C0F-4340-92B8-1E9E7BD1C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883220-58F4-4449-ACAB-B75CF02F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02B59C-C367-44B5-AE20-C447D177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3BD4D5-392E-45FD-BD3C-A0245A4BB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C5593F-0CC2-49A2-8012-8C2B7409D32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6BDAAF6-FE32-4DA8-B0C4-8BEBB382482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347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45C66-6182-4806-AC34-44C62ED4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A751-7B5A-4413-9D02-6482CC0E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2ADB50-6303-4F69-AF77-FE462D76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FCF13B-5913-450B-AAE4-349BAAFF0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CA26AB-4A95-49A8-8125-A4F1B087A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FE52D4-82D5-48A0-A668-A7CFCF15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C369BD5-0097-446C-A6E9-88CD7C19A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39DF29-2C8B-489F-A9B1-F2B6874F658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234BF5C5-6B74-41B6-A3E0-A2945FBABD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75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C0193-1037-42A3-BF37-C577A6C9D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D2B3C5-08BD-4A4A-9A1D-05C1EFEF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0C5434-825D-49D3-93EB-8B5B36462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36AF31-031B-4565-828B-8916E1C7907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D665F4-9C75-4632-8C7E-40BF5E074D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70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A28D8C-8AB9-4584-8213-EF30F09B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702433-BB8D-4F58-BFA9-58025A302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C69074-BFA1-4DC0-B9AB-65D26AD623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FBA85A-A70B-4886-8E3F-54217A9FBF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858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337E6-8D33-4C56-B206-31B030C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9FF3CF-8AF6-4CF2-9155-19AB918CA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9B7FDA-D954-47EE-9D3B-038C9B90A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FF8C08-3F66-4251-8194-4BB0F1E4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5C98D-C69D-438D-A76D-449F6FEE7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E2C920-285A-4BB4-B2ED-9D165F482EB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38363CA-5585-47ED-AB16-1773FB6BC3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367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40CE5-A723-496C-82C5-CC6C4CD8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6159D8-4828-44AC-891F-5C6A3888F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DAFFAA-0AAE-4249-9489-45CDB5B86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088335-0B0F-4313-8959-AE78580B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1B6F5-37BF-4310-97A5-8C253E9D8F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1605E7-A4C5-42E9-89C3-D948DA548A0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F3F4531-2C50-4C34-8B5B-7086E23F1C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52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4BC63A1-1D2A-4FD7-9BE1-C16291C670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E82672D-0BBC-4C6A-A75D-9872B63E79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54DFBAB-D513-4439-8073-BD8A2889F93A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0373C88E-2D3C-433B-BF56-41C4AB6F101A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5365" name="Group 5">
              <a:extLst>
                <a:ext uri="{FF2B5EF4-FFF2-40B4-BE49-F238E27FC236}">
                  <a16:creationId xmlns:a16="http://schemas.microsoft.com/office/drawing/2014/main" id="{D428B204-F881-483B-BB74-A05D4285EE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366" name="Freeform 6">
                <a:extLst>
                  <a:ext uri="{FF2B5EF4-FFF2-40B4-BE49-F238E27FC236}">
                    <a16:creationId xmlns:a16="http://schemas.microsoft.com/office/drawing/2014/main" id="{69B2334E-EBF9-4511-B856-06904334A7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5367" name="Freeform 7">
                <a:extLst>
                  <a:ext uri="{FF2B5EF4-FFF2-40B4-BE49-F238E27FC236}">
                    <a16:creationId xmlns:a16="http://schemas.microsoft.com/office/drawing/2014/main" id="{6DAA6C14-9136-452F-AD74-B2ABCB1FD5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5368" name="Freeform 8">
                <a:extLst>
                  <a:ext uri="{FF2B5EF4-FFF2-40B4-BE49-F238E27FC236}">
                    <a16:creationId xmlns:a16="http://schemas.microsoft.com/office/drawing/2014/main" id="{66296BDE-2799-472B-A07C-FA9E33DB39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5369" name="Freeform 9">
                <a:extLst>
                  <a:ext uri="{FF2B5EF4-FFF2-40B4-BE49-F238E27FC236}">
                    <a16:creationId xmlns:a16="http://schemas.microsoft.com/office/drawing/2014/main" id="{781393F1-41B0-4A76-9176-D758ED70E8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5370" name="Freeform 10">
                <a:extLst>
                  <a:ext uri="{FF2B5EF4-FFF2-40B4-BE49-F238E27FC236}">
                    <a16:creationId xmlns:a16="http://schemas.microsoft.com/office/drawing/2014/main" id="{FD91DE4C-3E8E-446F-96DB-CC47846BBCC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00"/>
              </a:p>
            </p:txBody>
          </p:sp>
        </p:grpSp>
        <p:sp>
          <p:nvSpPr>
            <p:cNvPr id="15371" name="Freeform 11">
              <a:extLst>
                <a:ext uri="{FF2B5EF4-FFF2-40B4-BE49-F238E27FC236}">
                  <a16:creationId xmlns:a16="http://schemas.microsoft.com/office/drawing/2014/main" id="{633C5DD9-5BBE-486F-A321-9700D7A4B4E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5372" name="Freeform 12">
              <a:extLst>
                <a:ext uri="{FF2B5EF4-FFF2-40B4-BE49-F238E27FC236}">
                  <a16:creationId xmlns:a16="http://schemas.microsoft.com/office/drawing/2014/main" id="{FAFB600B-30BB-4B20-85BA-F146587D2D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55B442EA-9BA7-4C3B-A9D6-E9D18CE04E6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5374" name="Rectangle 14">
            <a:extLst>
              <a:ext uri="{FF2B5EF4-FFF2-40B4-BE49-F238E27FC236}">
                <a16:creationId xmlns:a16="http://schemas.microsoft.com/office/drawing/2014/main" id="{99DF8795-6216-46D6-898D-86BF418E15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5375" name="Rectangle 15">
            <a:extLst>
              <a:ext uri="{FF2B5EF4-FFF2-40B4-BE49-F238E27FC236}">
                <a16:creationId xmlns:a16="http://schemas.microsoft.com/office/drawing/2014/main" id="{02D69CA4-441A-44BA-BF38-A3116F31B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42007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2142FA7-06D4-41CD-B48B-154FEAB2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52" y="0"/>
            <a:ext cx="6596109" cy="505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08590A0B-03AE-4430-8973-8EF3E90957E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2209800" y="5470864"/>
            <a:ext cx="7772400" cy="1143000"/>
          </a:xfrm>
        </p:spPr>
        <p:txBody>
          <a:bodyPr/>
          <a:lstStyle/>
          <a:p>
            <a:r>
              <a:rPr lang="ru-RU" altLang="ru-RU" sz="8000" dirty="0">
                <a:solidFill>
                  <a:srgbClr val="CC3300"/>
                </a:solidFill>
              </a:rPr>
              <a:t>Экология</a:t>
            </a:r>
            <a:br>
              <a:rPr lang="ru-RU" altLang="ru-RU" sz="8000" dirty="0">
                <a:solidFill>
                  <a:srgbClr val="CC3300"/>
                </a:solidFill>
              </a:rPr>
            </a:br>
            <a:endParaRPr lang="ru-RU" altLang="ru-RU" sz="80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EDF90CF3-6D9E-49FA-89DB-F6076CD5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35076"/>
            <a:ext cx="7524750" cy="56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6EC03C7B-39C1-4041-B07B-4C64F03493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Клеточное дыхание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E882442-1FD4-48BD-89A5-DE726DF9F1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Цикл углерода</a:t>
            </a:r>
          </a:p>
        </p:txBody>
      </p:sp>
      <p:grpSp>
        <p:nvGrpSpPr>
          <p:cNvPr id="5123" name="Group 3">
            <a:extLst>
              <a:ext uri="{FF2B5EF4-FFF2-40B4-BE49-F238E27FC236}">
                <a16:creationId xmlns:a16="http://schemas.microsoft.com/office/drawing/2014/main" id="{6E310B85-85D2-4837-8B11-3F3FF5220785}"/>
              </a:ext>
            </a:extLst>
          </p:cNvPr>
          <p:cNvGrpSpPr>
            <a:grpSpLocks/>
          </p:cNvGrpSpPr>
          <p:nvPr/>
        </p:nvGrpSpPr>
        <p:grpSpPr bwMode="auto">
          <a:xfrm>
            <a:off x="1803400" y="1676400"/>
            <a:ext cx="8667750" cy="4953000"/>
            <a:chOff x="2061" y="2394"/>
            <a:chExt cx="8280" cy="4752"/>
          </a:xfrm>
        </p:grpSpPr>
        <p:sp>
          <p:nvSpPr>
            <p:cNvPr id="5124" name="Text Box 4">
              <a:extLst>
                <a:ext uri="{FF2B5EF4-FFF2-40B4-BE49-F238E27FC236}">
                  <a16:creationId xmlns:a16="http://schemas.microsoft.com/office/drawing/2014/main" id="{658B9626-ACD5-4DE6-86DB-FC72C9798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" y="6326"/>
              <a:ext cx="8157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anchor="ctr" anchorCtr="1"/>
            <a:lstStyle/>
            <a:p>
              <a:pPr algn="just" eaLnBrk="0" hangingPunct="0"/>
              <a:endParaRPr lang="ru-RU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5125" name="Rectangle 5">
              <a:extLst>
                <a:ext uri="{FF2B5EF4-FFF2-40B4-BE49-F238E27FC236}">
                  <a16:creationId xmlns:a16="http://schemas.microsoft.com/office/drawing/2014/main" id="{77BEE9FC-D321-4CBE-B888-38D6CCD8E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" y="3266"/>
              <a:ext cx="2253" cy="487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ctr" eaLnBrk="0" hangingPunct="0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CO</a:t>
              </a:r>
              <a:r>
                <a:rPr lang="ru-RU" altLang="ru-RU" sz="1600" b="1" baseline="-25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 в атмосфере</a:t>
              </a:r>
            </a:p>
          </p:txBody>
        </p:sp>
        <p:sp>
          <p:nvSpPr>
            <p:cNvPr id="5126" name="Rectangle 6">
              <a:extLst>
                <a:ext uri="{FF2B5EF4-FFF2-40B4-BE49-F238E27FC236}">
                  <a16:creationId xmlns:a16="http://schemas.microsoft.com/office/drawing/2014/main" id="{56A05A78-153E-419D-9AA3-93B68C479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3266"/>
              <a:ext cx="2253" cy="48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ctr" eaLnBrk="0" hangingPunct="0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Продуценты</a:t>
              </a:r>
            </a:p>
          </p:txBody>
        </p:sp>
        <p:sp>
          <p:nvSpPr>
            <p:cNvPr id="5127" name="Rectangle 7">
              <a:extLst>
                <a:ext uri="{FF2B5EF4-FFF2-40B4-BE49-F238E27FC236}">
                  <a16:creationId xmlns:a16="http://schemas.microsoft.com/office/drawing/2014/main" id="{C57BE3C2-1536-41EA-B884-1FA94182B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2" y="3266"/>
              <a:ext cx="2254" cy="487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ctr" eaLnBrk="0" hangingPunct="0"/>
              <a:r>
                <a:rPr lang="ru-RU" altLang="ru-RU" sz="1400" b="1">
                  <a:solidFill>
                    <a:schemeClr val="bg2"/>
                  </a:solidFill>
                  <a:latin typeface="Arial" panose="020B0604020202020204" pitchFamily="34" charset="0"/>
                </a:rPr>
                <a:t>Консументы, редуценты</a:t>
              </a:r>
            </a:p>
          </p:txBody>
        </p:sp>
        <p:sp>
          <p:nvSpPr>
            <p:cNvPr id="5128" name="Rectangle 8">
              <a:extLst>
                <a:ext uri="{FF2B5EF4-FFF2-40B4-BE49-F238E27FC236}">
                  <a16:creationId xmlns:a16="http://schemas.microsoft.com/office/drawing/2014/main" id="{37DFD7AF-1821-4FE1-A723-8D5D6E545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" y="5018"/>
              <a:ext cx="1931" cy="796"/>
            </a:xfrm>
            <a:prstGeom prst="rect">
              <a:avLst/>
            </a:prstGeom>
            <a:solidFill>
              <a:srgbClr val="FFA69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ctr" eaLnBrk="0" hangingPunct="0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Сжигание</a:t>
              </a:r>
            </a:p>
          </p:txBody>
        </p:sp>
        <p:sp>
          <p:nvSpPr>
            <p:cNvPr id="5129" name="Rectangle 9">
              <a:extLst>
                <a:ext uri="{FF2B5EF4-FFF2-40B4-BE49-F238E27FC236}">
                  <a16:creationId xmlns:a16="http://schemas.microsoft.com/office/drawing/2014/main" id="{D4B4DC90-D71E-41CE-8276-7AAC17626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4998"/>
              <a:ext cx="1932" cy="816"/>
            </a:xfrm>
            <a:prstGeom prst="rect">
              <a:avLst/>
            </a:prstGeom>
            <a:solidFill>
              <a:srgbClr val="FFCC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ctr" eaLnBrk="0" hangingPunct="0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Клеточное дыхание</a:t>
              </a:r>
            </a:p>
          </p:txBody>
        </p:sp>
        <p:sp>
          <p:nvSpPr>
            <p:cNvPr id="5130" name="Line 10">
              <a:extLst>
                <a:ext uri="{FF2B5EF4-FFF2-40B4-BE49-F238E27FC236}">
                  <a16:creationId xmlns:a16="http://schemas.microsoft.com/office/drawing/2014/main" id="{EE67143D-F43F-4DC9-80A1-C8A69F9FB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7" y="3738"/>
              <a:ext cx="15" cy="3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1" name="Line 11">
              <a:extLst>
                <a:ext uri="{FF2B5EF4-FFF2-40B4-BE49-F238E27FC236}">
                  <a16:creationId xmlns:a16="http://schemas.microsoft.com/office/drawing/2014/main" id="{2C6E48B0-180F-4C86-A35E-AC17932B1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5" y="4578"/>
              <a:ext cx="1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2" name="Line 12">
              <a:extLst>
                <a:ext uri="{FF2B5EF4-FFF2-40B4-BE49-F238E27FC236}">
                  <a16:creationId xmlns:a16="http://schemas.microsoft.com/office/drawing/2014/main" id="{BEB851F2-ECAF-4C85-888B-470EE9248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4" y="4590"/>
              <a:ext cx="1" cy="3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3" name="Line 13">
              <a:extLst>
                <a:ext uri="{FF2B5EF4-FFF2-40B4-BE49-F238E27FC236}">
                  <a16:creationId xmlns:a16="http://schemas.microsoft.com/office/drawing/2014/main" id="{AEE38204-5B8F-4734-8CF5-F69D23BB3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3751"/>
              <a:ext cx="1" cy="2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4" name="Line 14">
              <a:extLst>
                <a:ext uri="{FF2B5EF4-FFF2-40B4-BE49-F238E27FC236}">
                  <a16:creationId xmlns:a16="http://schemas.microsoft.com/office/drawing/2014/main" id="{0D268FC1-2F7C-4B2B-9DFC-725091A720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1" y="5823"/>
              <a:ext cx="24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5" name="Line 15">
              <a:extLst>
                <a:ext uri="{FF2B5EF4-FFF2-40B4-BE49-F238E27FC236}">
                  <a16:creationId xmlns:a16="http://schemas.microsoft.com/office/drawing/2014/main" id="{FBEC550F-D4F9-4846-905C-764689234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24" y="5845"/>
              <a:ext cx="15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6" name="Line 16">
              <a:extLst>
                <a:ext uri="{FF2B5EF4-FFF2-40B4-BE49-F238E27FC236}">
                  <a16:creationId xmlns:a16="http://schemas.microsoft.com/office/drawing/2014/main" id="{8E5EBE22-3A34-4172-BAB8-60FAC5DA1B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" y="3756"/>
              <a:ext cx="1" cy="3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7" name="Line 17">
              <a:extLst>
                <a:ext uri="{FF2B5EF4-FFF2-40B4-BE49-F238E27FC236}">
                  <a16:creationId xmlns:a16="http://schemas.microsoft.com/office/drawing/2014/main" id="{2E7844C3-095F-4165-BE3B-650857D1D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6015"/>
              <a:ext cx="4615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8" name="Line 18">
              <a:extLst>
                <a:ext uri="{FF2B5EF4-FFF2-40B4-BE49-F238E27FC236}">
                  <a16:creationId xmlns:a16="http://schemas.microsoft.com/office/drawing/2014/main" id="{DAF117B1-59A2-415D-A4A1-7B86C61FC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3538"/>
              <a:ext cx="61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39" name="Line 19">
              <a:extLst>
                <a:ext uri="{FF2B5EF4-FFF2-40B4-BE49-F238E27FC236}">
                  <a16:creationId xmlns:a16="http://schemas.microsoft.com/office/drawing/2014/main" id="{A9B98D56-A41F-486D-A84C-2F2D40571B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7" y="3526"/>
              <a:ext cx="59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0" name="Line 20">
              <a:extLst>
                <a:ext uri="{FF2B5EF4-FFF2-40B4-BE49-F238E27FC236}">
                  <a16:creationId xmlns:a16="http://schemas.microsoft.com/office/drawing/2014/main" id="{750E421A-9EBF-48FE-85EA-EFFBA4ECC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9" y="4112"/>
              <a:ext cx="24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1" name="Line 21">
              <a:extLst>
                <a:ext uri="{FF2B5EF4-FFF2-40B4-BE49-F238E27FC236}">
                  <a16:creationId xmlns:a16="http://schemas.microsoft.com/office/drawing/2014/main" id="{3729D7A3-AB6E-4306-B579-FC4954D5A7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4" y="4590"/>
              <a:ext cx="266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2" name="Line 22">
              <a:extLst>
                <a:ext uri="{FF2B5EF4-FFF2-40B4-BE49-F238E27FC236}">
                  <a16:creationId xmlns:a16="http://schemas.microsoft.com/office/drawing/2014/main" id="{BB041BED-1A6A-42B5-BD0D-D9A03757D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6" y="4122"/>
              <a:ext cx="1" cy="4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AF2858FA-371C-4AF4-8AD1-ECDD6E645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2394"/>
              <a:ext cx="1771" cy="387"/>
            </a:xfrm>
            <a:prstGeom prst="callout2">
              <a:avLst>
                <a:gd name="adj1" fmla="val 51162"/>
                <a:gd name="adj2" fmla="val -6718"/>
                <a:gd name="adj3" fmla="val 51162"/>
                <a:gd name="adj4" fmla="val -20778"/>
                <a:gd name="adj5" fmla="val 267185"/>
                <a:gd name="adj6" fmla="val -34894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0" rIns="12700" bIns="12700" anchor="ctr" anchorCtr="1"/>
            <a:lstStyle/>
            <a:p>
              <a:pPr algn="just" eaLnBrk="0" hangingPunct="0"/>
              <a:r>
                <a:rPr lang="ru-RU" altLang="ru-RU" sz="1600" b="1">
                  <a:latin typeface="Arial" panose="020B0604020202020204" pitchFamily="34" charset="0"/>
                </a:rPr>
                <a:t>Фотосинтез</a:t>
              </a:r>
            </a:p>
          </p:txBody>
        </p:sp>
        <p:sp>
          <p:nvSpPr>
            <p:cNvPr id="5144" name="Text Box 24">
              <a:extLst>
                <a:ext uri="{FF2B5EF4-FFF2-40B4-BE49-F238E27FC236}">
                  <a16:creationId xmlns:a16="http://schemas.microsoft.com/office/drawing/2014/main" id="{76F048B1-CC54-4453-A611-A6A303A3B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9" y="4122"/>
              <a:ext cx="1442" cy="169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0" anchor="ctr" anchorCtr="1"/>
            <a:lstStyle/>
            <a:p>
              <a:pPr algn="ctr" eaLnBrk="0" hangingPunct="0"/>
              <a:r>
                <a:rPr lang="ru-RU" altLang="ru-RU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Гумус,</a:t>
              </a:r>
            </a:p>
            <a:p>
              <a:pPr algn="ctr" eaLnBrk="0" hangingPunct="0"/>
              <a:r>
                <a:rPr lang="ru-RU" altLang="ru-RU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 торф,</a:t>
              </a:r>
            </a:p>
            <a:p>
              <a:pPr algn="ctr" eaLnBrk="0" hangingPunct="0"/>
              <a:r>
                <a:rPr lang="ru-RU" altLang="ru-RU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 уголь, нефть,</a:t>
              </a:r>
            </a:p>
            <a:p>
              <a:pPr algn="ctr" eaLnBrk="0" hangingPunct="0"/>
              <a:r>
                <a:rPr lang="ru-RU" altLang="ru-RU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 газ</a:t>
              </a:r>
            </a:p>
          </p:txBody>
        </p:sp>
        <p:sp>
          <p:nvSpPr>
            <p:cNvPr id="5145" name="Line 25">
              <a:extLst>
                <a:ext uri="{FF2B5EF4-FFF2-40B4-BE49-F238E27FC236}">
                  <a16:creationId xmlns:a16="http://schemas.microsoft.com/office/drawing/2014/main" id="{8F55D2D3-08B8-499E-BAC6-8295000D7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5" y="4347"/>
              <a:ext cx="1427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6" name="Line 26">
              <a:extLst>
                <a:ext uri="{FF2B5EF4-FFF2-40B4-BE49-F238E27FC236}">
                  <a16:creationId xmlns:a16="http://schemas.microsoft.com/office/drawing/2014/main" id="{91F61B2C-47B3-4166-BDC1-4B3BC42EB2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34" y="4096"/>
              <a:ext cx="27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anchor="ctr" anchorCtr="1"/>
            <a:lstStyle/>
            <a:p>
              <a:endParaRPr lang="ru-RU"/>
            </a:p>
          </p:txBody>
        </p:sp>
        <p:sp>
          <p:nvSpPr>
            <p:cNvPr id="5147" name="AutoShape 27">
              <a:extLst>
                <a:ext uri="{FF2B5EF4-FFF2-40B4-BE49-F238E27FC236}">
                  <a16:creationId xmlns:a16="http://schemas.microsoft.com/office/drawing/2014/main" id="{151E949D-99A9-4213-B26B-CD01D910F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" y="5066"/>
              <a:ext cx="428" cy="568"/>
            </a:xfrm>
            <a:prstGeom prst="leftArrow">
              <a:avLst>
                <a:gd name="adj1" fmla="val 36269"/>
                <a:gd name="adj2" fmla="val 2803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0" anchor="ctr" anchorCtr="1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3AA5A4-B19A-4DB4-B3C1-6699C1454E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03177" y="762000"/>
            <a:ext cx="10351363" cy="685800"/>
          </a:xfrm>
        </p:spPr>
        <p:txBody>
          <a:bodyPr/>
          <a:lstStyle/>
          <a:p>
            <a:r>
              <a:rPr lang="ru-RU" altLang="ru-RU" sz="4800" dirty="0">
                <a:solidFill>
                  <a:srgbClr val="CC3300"/>
                </a:solidFill>
              </a:rPr>
              <a:t>Законы </a:t>
            </a:r>
            <a:r>
              <a:rPr lang="ru-RU" altLang="ru-RU" sz="4800" dirty="0" err="1">
                <a:solidFill>
                  <a:srgbClr val="CC3300"/>
                </a:solidFill>
              </a:rPr>
              <a:t>Шелфорда</a:t>
            </a:r>
            <a:r>
              <a:rPr lang="ru-RU" altLang="ru-RU" sz="4800" dirty="0">
                <a:solidFill>
                  <a:srgbClr val="CC3300"/>
                </a:solidFill>
              </a:rPr>
              <a:t> и Либиха (лимитирующего фактора)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91D9E93-D804-4BA1-95D1-FC658A851A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021" y="1802167"/>
            <a:ext cx="11576481" cy="4724400"/>
          </a:xfrm>
        </p:spPr>
        <p:txBody>
          <a:bodyPr/>
          <a:lstStyle/>
          <a:p>
            <a:pPr algn="l"/>
            <a:r>
              <a:rPr lang="ru-RU" altLang="ru-RU" dirty="0"/>
              <a:t>Д</a:t>
            </a:r>
            <a:r>
              <a:rPr lang="ru-RU" altLang="ru-RU" dirty="0">
                <a:cs typeface="Times New Roman" panose="02020603050405020304" pitchFamily="18" charset="0"/>
              </a:rPr>
              <a:t>ля каждого вида живых организмов существуют оптимум, стрессовые зоны и пределы устойчивости в отношении каждого экологического фактора. Совокупность оптимальных значений всех экологических факторов называется </a:t>
            </a:r>
            <a:r>
              <a:rPr lang="ru-RU" altLang="ru-RU" b="1" i="1" dirty="0">
                <a:solidFill>
                  <a:srgbClr val="CC3300"/>
                </a:solidFill>
                <a:cs typeface="Times New Roman" panose="02020603050405020304" pitchFamily="18" charset="0"/>
              </a:rPr>
              <a:t>экологической нишей</a:t>
            </a:r>
            <a:r>
              <a:rPr lang="ru-RU" altLang="ru-RU" dirty="0">
                <a:cs typeface="Times New Roman" panose="02020603050405020304" pitchFamily="18" charset="0"/>
              </a:rPr>
              <a:t> данного вида организмов.</a:t>
            </a:r>
          </a:p>
          <a:p>
            <a:pPr algn="l"/>
            <a:r>
              <a:rPr lang="ru-RU" altLang="ru-RU" dirty="0">
                <a:cs typeface="Times New Roman" panose="02020603050405020304" pitchFamily="18" charset="0"/>
              </a:rPr>
              <a:t>Даже единственный фактор за пределами зоны своего оптимума приводит к стрессовому состоянию организма и в пределе - к его гибели. Такой фактор называется </a:t>
            </a:r>
            <a:r>
              <a:rPr lang="ru-RU" altLang="ru-RU" b="1" i="1" dirty="0">
                <a:solidFill>
                  <a:srgbClr val="CC3300"/>
                </a:solidFill>
                <a:cs typeface="Times New Roman" panose="02020603050405020304" pitchFamily="18" charset="0"/>
              </a:rPr>
              <a:t>лимитирующим</a:t>
            </a:r>
            <a:r>
              <a:rPr lang="ru-RU" altLang="ru-RU" b="1" i="1" dirty="0">
                <a:solidFill>
                  <a:srgbClr val="CC3300"/>
                </a:solidFill>
              </a:rPr>
              <a:t>.</a:t>
            </a:r>
            <a:r>
              <a:rPr lang="ru-RU" altLang="ru-RU" dirty="0"/>
              <a:t> </a:t>
            </a:r>
          </a:p>
          <a:p>
            <a:pPr algn="l"/>
            <a:endParaRPr lang="ru-RU" alt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43EE6EC-2158-44C1-A307-3C5190C007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Закон Шелфорда (толерантности)</a:t>
            </a:r>
          </a:p>
        </p:txBody>
      </p:sp>
      <p:grpSp>
        <p:nvGrpSpPr>
          <p:cNvPr id="7194" name="Group 26">
            <a:extLst>
              <a:ext uri="{FF2B5EF4-FFF2-40B4-BE49-F238E27FC236}">
                <a16:creationId xmlns:a16="http://schemas.microsoft.com/office/drawing/2014/main" id="{6D56DEEC-568D-4104-9DBB-37408773DF4A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2060575"/>
            <a:ext cx="8686800" cy="4648200"/>
            <a:chOff x="144" y="1296"/>
            <a:chExt cx="5376" cy="2832"/>
          </a:xfrm>
        </p:grpSpPr>
        <p:sp>
          <p:nvSpPr>
            <p:cNvPr id="7172" name="Rectangle 4">
              <a:extLst>
                <a:ext uri="{FF2B5EF4-FFF2-40B4-BE49-F238E27FC236}">
                  <a16:creationId xmlns:a16="http://schemas.microsoft.com/office/drawing/2014/main" id="{7C2FF18D-0CB3-49F3-9EC8-48EFDD8CD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1364"/>
              <a:ext cx="3996" cy="2036"/>
            </a:xfrm>
            <a:prstGeom prst="rect">
              <a:avLst/>
            </a:prstGeom>
            <a:gradFill rotWithShape="0">
              <a:gsLst>
                <a:gs pos="0">
                  <a:srgbClr val="CCFFFF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73" name="Line 5">
              <a:extLst>
                <a:ext uri="{FF2B5EF4-FFF2-40B4-BE49-F238E27FC236}">
                  <a16:creationId xmlns:a16="http://schemas.microsoft.com/office/drawing/2014/main" id="{87665B1A-3C53-4A80-9752-A418E13213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8" y="1296"/>
              <a:ext cx="0" cy="21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41FF0A1A-ED02-4750-AB6A-FFF5FD8B5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362"/>
              <a:ext cx="672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eaLnBrk="0" hangingPunct="0"/>
              <a:r>
                <a:rPr lang="ru-RU" altLang="ru-RU" sz="1200">
                  <a:latin typeface="Arial" panose="020B0604020202020204" pitchFamily="34" charset="0"/>
                </a:rPr>
                <a:t>Жизненная активность </a:t>
              </a:r>
            </a:p>
            <a:p>
              <a:pPr algn="r" eaLnBrk="0" hangingPunct="0"/>
              <a:endParaRPr lang="ru-RU" altLang="ru-RU" sz="1200">
                <a:latin typeface="Arial" panose="020B0604020202020204" pitchFamily="34" charset="0"/>
              </a:endParaRPr>
            </a:p>
          </p:txBody>
        </p:sp>
        <p:sp>
          <p:nvSpPr>
            <p:cNvPr id="7175" name="Text Box 7">
              <a:extLst>
                <a:ext uri="{FF2B5EF4-FFF2-40B4-BE49-F238E27FC236}">
                  <a16:creationId xmlns:a16="http://schemas.microsoft.com/office/drawing/2014/main" id="{DF1AADCC-74F2-46B0-8E55-93E4ED5C8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3602"/>
              <a:ext cx="145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ru-RU" altLang="ru-RU" sz="1600" b="1">
                  <a:latin typeface="Arial" panose="020B0604020202020204" pitchFamily="34" charset="0"/>
                </a:rPr>
                <a:t>Режим фактора</a:t>
              </a: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938E434-8800-4F2F-8A72-8E62AB97A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864"/>
              <a:ext cx="532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600"/>
                </a:spcBef>
                <a:spcAft>
                  <a:spcPts val="600"/>
                </a:spcAft>
              </a:pPr>
              <a:endParaRPr lang="ru-RU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7177" name="Line 9">
              <a:extLst>
                <a:ext uri="{FF2B5EF4-FFF2-40B4-BE49-F238E27FC236}">
                  <a16:creationId xmlns:a16="http://schemas.microsoft.com/office/drawing/2014/main" id="{E048DB29-DFB6-4FD4-BCF6-83255B55C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" y="3405"/>
              <a:ext cx="412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8" name="Freeform 10">
              <a:extLst>
                <a:ext uri="{FF2B5EF4-FFF2-40B4-BE49-F238E27FC236}">
                  <a16:creationId xmlns:a16="http://schemas.microsoft.com/office/drawing/2014/main" id="{BAAE1BC3-A587-42C4-81BE-AE9879769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492"/>
              <a:ext cx="3330" cy="1913"/>
            </a:xfrm>
            <a:custGeom>
              <a:avLst/>
              <a:gdLst>
                <a:gd name="T0" fmla="*/ 0 w 5479"/>
                <a:gd name="T1" fmla="*/ 4179 h 4179"/>
                <a:gd name="T2" fmla="*/ 877 w 5479"/>
                <a:gd name="T3" fmla="*/ 3140 h 4179"/>
                <a:gd name="T4" fmla="*/ 1301 w 5479"/>
                <a:gd name="T5" fmla="*/ 2079 h 4179"/>
                <a:gd name="T6" fmla="*/ 1738 w 5479"/>
                <a:gd name="T7" fmla="*/ 481 h 4179"/>
                <a:gd name="T8" fmla="*/ 2600 w 5479"/>
                <a:gd name="T9" fmla="*/ 6 h 4179"/>
                <a:gd name="T10" fmla="*/ 3577 w 5479"/>
                <a:gd name="T11" fmla="*/ 443 h 4179"/>
                <a:gd name="T12" fmla="*/ 4168 w 5479"/>
                <a:gd name="T13" fmla="*/ 2229 h 4179"/>
                <a:gd name="T14" fmla="*/ 4901 w 5479"/>
                <a:gd name="T15" fmla="*/ 3603 h 4179"/>
                <a:gd name="T16" fmla="*/ 5479 w 5479"/>
                <a:gd name="T17" fmla="*/ 4179 h 4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9" h="4179">
                  <a:moveTo>
                    <a:pt x="0" y="4179"/>
                  </a:moveTo>
                  <a:cubicBezTo>
                    <a:pt x="146" y="4006"/>
                    <a:pt x="660" y="3489"/>
                    <a:pt x="877" y="3140"/>
                  </a:cubicBezTo>
                  <a:cubicBezTo>
                    <a:pt x="1094" y="2790"/>
                    <a:pt x="1158" y="2522"/>
                    <a:pt x="1301" y="2079"/>
                  </a:cubicBezTo>
                  <a:cubicBezTo>
                    <a:pt x="1444" y="1636"/>
                    <a:pt x="1522" y="826"/>
                    <a:pt x="1738" y="481"/>
                  </a:cubicBezTo>
                  <a:cubicBezTo>
                    <a:pt x="1954" y="136"/>
                    <a:pt x="2294" y="12"/>
                    <a:pt x="2600" y="6"/>
                  </a:cubicBezTo>
                  <a:cubicBezTo>
                    <a:pt x="2906" y="0"/>
                    <a:pt x="3316" y="73"/>
                    <a:pt x="3577" y="443"/>
                  </a:cubicBezTo>
                  <a:cubicBezTo>
                    <a:pt x="3838" y="813"/>
                    <a:pt x="3947" y="1702"/>
                    <a:pt x="4168" y="2229"/>
                  </a:cubicBezTo>
                  <a:cubicBezTo>
                    <a:pt x="4389" y="2756"/>
                    <a:pt x="4683" y="3278"/>
                    <a:pt x="4901" y="3603"/>
                  </a:cubicBezTo>
                  <a:cubicBezTo>
                    <a:pt x="5119" y="3928"/>
                    <a:pt x="5359" y="4059"/>
                    <a:pt x="5479" y="4179"/>
                  </a:cubicBez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9" name="Line 11">
              <a:extLst>
                <a:ext uri="{FF2B5EF4-FFF2-40B4-BE49-F238E27FC236}">
                  <a16:creationId xmlns:a16="http://schemas.microsoft.com/office/drawing/2014/main" id="{39A2997D-2D81-471B-B13C-786383A4D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1885"/>
              <a:ext cx="0" cy="15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0" name="Line 12">
              <a:extLst>
                <a:ext uri="{FF2B5EF4-FFF2-40B4-BE49-F238E27FC236}">
                  <a16:creationId xmlns:a16="http://schemas.microsoft.com/office/drawing/2014/main" id="{436A3CC5-0443-481E-9637-1EF7AE3FF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2" y="1872"/>
              <a:ext cx="0" cy="15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1" name="Line 13">
              <a:extLst>
                <a:ext uri="{FF2B5EF4-FFF2-40B4-BE49-F238E27FC236}">
                  <a16:creationId xmlns:a16="http://schemas.microsoft.com/office/drawing/2014/main" id="{DF7F22EE-3D70-4DD6-AFA8-77DC45EF8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8" y="2720"/>
              <a:ext cx="952" cy="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2" name="Line 14">
              <a:extLst>
                <a:ext uri="{FF2B5EF4-FFF2-40B4-BE49-F238E27FC236}">
                  <a16:creationId xmlns:a16="http://schemas.microsoft.com/office/drawing/2014/main" id="{FBF5C760-D739-48D8-880F-A98249DC9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2720"/>
              <a:ext cx="13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3" name="Line 15">
              <a:extLst>
                <a:ext uri="{FF2B5EF4-FFF2-40B4-BE49-F238E27FC236}">
                  <a16:creationId xmlns:a16="http://schemas.microsoft.com/office/drawing/2014/main" id="{1B1A28F8-A9FA-41A0-8372-7363DA88B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2" y="2720"/>
              <a:ext cx="1046" cy="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FBC95453-8CC2-43FE-AED8-DA115EF24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" y="2418"/>
              <a:ext cx="95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400">
                  <a:solidFill>
                    <a:schemeClr val="bg2"/>
                  </a:solidFill>
                  <a:latin typeface="Arial" panose="020B0604020202020204" pitchFamily="34" charset="0"/>
                </a:rPr>
                <a:t>Оптимум</a:t>
              </a:r>
            </a:p>
          </p:txBody>
        </p:sp>
        <p:sp>
          <p:nvSpPr>
            <p:cNvPr id="7185" name="AutoShape 17">
              <a:extLst>
                <a:ext uri="{FF2B5EF4-FFF2-40B4-BE49-F238E27FC236}">
                  <a16:creationId xmlns:a16="http://schemas.microsoft.com/office/drawing/2014/main" id="{FB2765F8-F97C-40CA-AD9F-F33D4C2E6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" y="2037"/>
              <a:ext cx="578" cy="315"/>
            </a:xfrm>
            <a:prstGeom prst="callout2">
              <a:avLst>
                <a:gd name="adj1" fmla="val 22856"/>
                <a:gd name="adj2" fmla="val 108306"/>
                <a:gd name="adj3" fmla="val 22856"/>
                <a:gd name="adj4" fmla="val 118514"/>
                <a:gd name="adj5" fmla="val 240000"/>
                <a:gd name="adj6" fmla="val 121454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 eaLnBrk="0" hangingPunct="0"/>
              <a:r>
                <a:rPr lang="ru-RU" altLang="ru-RU" sz="1400">
                  <a:solidFill>
                    <a:schemeClr val="bg2"/>
                  </a:solidFill>
                  <a:latin typeface="Arial" panose="020B0604020202020204" pitchFamily="34" charset="0"/>
                </a:rPr>
                <a:t>Стресс</a:t>
              </a:r>
            </a:p>
          </p:txBody>
        </p:sp>
        <p:sp>
          <p:nvSpPr>
            <p:cNvPr id="7186" name="AutoShape 18">
              <a:extLst>
                <a:ext uri="{FF2B5EF4-FFF2-40B4-BE49-F238E27FC236}">
                  <a16:creationId xmlns:a16="http://schemas.microsoft.com/office/drawing/2014/main" id="{6EB38C90-4514-4D19-A4F7-C0A40CFFFF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32" y="2036"/>
              <a:ext cx="573" cy="219"/>
            </a:xfrm>
            <a:prstGeom prst="callout2">
              <a:avLst>
                <a:gd name="adj1" fmla="val 32875"/>
                <a:gd name="adj2" fmla="val 108375"/>
                <a:gd name="adj3" fmla="val 32875"/>
                <a:gd name="adj4" fmla="val 140662"/>
                <a:gd name="adj5" fmla="val 319176"/>
                <a:gd name="adj6" fmla="val 16422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 eaLnBrk="0" hangingPunct="0"/>
              <a:r>
                <a:rPr lang="ru-RU" altLang="ru-RU" sz="1400">
                  <a:solidFill>
                    <a:schemeClr val="bg2"/>
                  </a:solidFill>
                  <a:latin typeface="Arial" panose="020B0604020202020204" pitchFamily="34" charset="0"/>
                </a:rPr>
                <a:t>Стресс</a:t>
              </a:r>
            </a:p>
          </p:txBody>
        </p:sp>
        <p:sp>
          <p:nvSpPr>
            <p:cNvPr id="7187" name="Text Box 19">
              <a:extLst>
                <a:ext uri="{FF2B5EF4-FFF2-40B4-BE49-F238E27FC236}">
                  <a16:creationId xmlns:a16="http://schemas.microsoft.com/office/drawing/2014/main" id="{E18ED0AB-AC1F-44AE-B6A0-925F9C7A6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438"/>
              <a:ext cx="306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200">
                  <a:latin typeface="Arial" panose="020B0604020202020204" pitchFamily="34" charset="0"/>
                </a:rPr>
                <a:t>Диапазон устойчивости</a:t>
              </a:r>
            </a:p>
          </p:txBody>
        </p:sp>
        <p:sp>
          <p:nvSpPr>
            <p:cNvPr id="7188" name="Line 20">
              <a:extLst>
                <a:ext uri="{FF2B5EF4-FFF2-40B4-BE49-F238E27FC236}">
                  <a16:creationId xmlns:a16="http://schemas.microsoft.com/office/drawing/2014/main" id="{3A9FB13D-3F1C-4F45-B8C0-7D1867135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7" y="3520"/>
              <a:ext cx="7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9" name="Line 21">
              <a:extLst>
                <a:ext uri="{FF2B5EF4-FFF2-40B4-BE49-F238E27FC236}">
                  <a16:creationId xmlns:a16="http://schemas.microsoft.com/office/drawing/2014/main" id="{46D8701B-630D-4520-80F8-C638141B0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3" y="3520"/>
              <a:ext cx="6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0" name="Text Box 22">
              <a:extLst>
                <a:ext uri="{FF2B5EF4-FFF2-40B4-BE49-F238E27FC236}">
                  <a16:creationId xmlns:a16="http://schemas.microsoft.com/office/drawing/2014/main" id="{43EA7470-454F-47E0-96C1-2C5A4F75A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456"/>
              <a:ext cx="33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>
                  <a:latin typeface="Times New Roman" panose="02020603050405020304" pitchFamily="18" charset="0"/>
                </a:rPr>
                <a:t>ПУ</a:t>
              </a:r>
            </a:p>
          </p:txBody>
        </p:sp>
        <p:sp>
          <p:nvSpPr>
            <p:cNvPr id="7191" name="Text Box 23">
              <a:extLst>
                <a:ext uri="{FF2B5EF4-FFF2-40B4-BE49-F238E27FC236}">
                  <a16:creationId xmlns:a16="http://schemas.microsoft.com/office/drawing/2014/main" id="{056875C6-D866-412D-A999-0BD139B7B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3456"/>
              <a:ext cx="33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>
                  <a:latin typeface="Times New Roman" panose="02020603050405020304" pitchFamily="18" charset="0"/>
                </a:rPr>
                <a:t>ПУ</a:t>
              </a:r>
            </a:p>
          </p:txBody>
        </p:sp>
        <p:sp>
          <p:nvSpPr>
            <p:cNvPr id="7192" name="Text Box 24">
              <a:extLst>
                <a:ext uri="{FF2B5EF4-FFF2-40B4-BE49-F238E27FC236}">
                  <a16:creationId xmlns:a16="http://schemas.microsoft.com/office/drawing/2014/main" id="{9DD61DD5-5EE2-4D04-994E-53A72A0EB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728"/>
              <a:ext cx="336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ПЧ</a:t>
              </a:r>
            </a:p>
          </p:txBody>
        </p:sp>
        <p:sp>
          <p:nvSpPr>
            <p:cNvPr id="7193" name="Text Box 25">
              <a:extLst>
                <a:ext uri="{FF2B5EF4-FFF2-40B4-BE49-F238E27FC236}">
                  <a16:creationId xmlns:a16="http://schemas.microsoft.com/office/drawing/2014/main" id="{DDE99654-0EC4-483B-8445-53E44D14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776"/>
              <a:ext cx="33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ПЧ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BE13703-9E68-4C97-9A70-B7206FC882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Принципы устойчивости экосистем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3B09AD5-D797-43D3-ACA8-92B61F7CD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942" y="3355590"/>
            <a:ext cx="10799316" cy="4191000"/>
          </a:xfrm>
        </p:spPr>
        <p:txBody>
          <a:bodyPr/>
          <a:lstStyle/>
          <a:p>
            <a:r>
              <a:rPr lang="ru-RU" altLang="ru-RU" b="1" dirty="0">
                <a:latin typeface="Arial" panose="020B0604020202020204" pitchFamily="34" charset="0"/>
              </a:rPr>
              <a:t>Принцип круговорота вещества;</a:t>
            </a:r>
          </a:p>
          <a:p>
            <a:r>
              <a:rPr lang="ru-RU" altLang="ru-RU" b="1" dirty="0">
                <a:latin typeface="Arial" panose="020B0604020202020204" pitchFamily="34" charset="0"/>
              </a:rPr>
              <a:t>Принцип постоянства потока энергии;</a:t>
            </a:r>
          </a:p>
          <a:p>
            <a:r>
              <a:rPr lang="ru-RU" altLang="ru-RU" b="1" dirty="0">
                <a:latin typeface="Arial" panose="020B0604020202020204" pitchFamily="34" charset="0"/>
              </a:rPr>
              <a:t>Принцип сбалансированности трофических уровней.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BE5BB2-A65D-4EA5-8B74-8014E861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312" y="1671962"/>
            <a:ext cx="1054494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2400" dirty="0">
                <a:latin typeface="Arial" panose="020B0604020202020204" pitchFamily="34" charset="0"/>
              </a:rPr>
              <a:t>Основные принципы устойчивости экосистем; Динамическое равновесие экосистем и биоразнообразие; Механизмы адаптации видов к изменениям окружающей среды.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BFB87CD-E4EB-4D68-AD8D-9336EEF062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81000"/>
            <a:ext cx="8420100" cy="13716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Принцип круговорота вещества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6B28FCA4-935C-4DEB-B347-BC788A8FB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2057401"/>
            <a:ext cx="792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Получение ресурсов и избавление от отходов происходят в рамках круговорота всех биогенов. (В природе нет отходов).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8726283D-4420-480A-AE58-1707F886F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3429001"/>
            <a:ext cx="792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latin typeface="Arial" panose="020B0604020202020204" pitchFamily="34" charset="0"/>
              </a:rPr>
              <a:t>В хозяйственной деятельности человека этот принцип не соблюдается, а движение вещества носит линейный (незамкнутый) характер. 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F88F5363-9577-4667-851E-7A809A7F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105400"/>
            <a:ext cx="2228850" cy="831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bg2"/>
                </a:solidFill>
                <a:latin typeface="Arial" panose="020B0604020202020204" pitchFamily="34" charset="0"/>
              </a:rPr>
              <a:t>Добыча ресурсов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8A100CBC-53A1-4083-823E-48801AB94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5105400"/>
            <a:ext cx="2559050" cy="831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bg2"/>
                </a:solidFill>
                <a:latin typeface="Arial" panose="020B0604020202020204" pitchFamily="34" charset="0"/>
              </a:rPr>
              <a:t>Потребление ресурсов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08F8D25C-B5F9-436A-9A53-DEED2144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0" y="5287964"/>
            <a:ext cx="2228850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bg2"/>
                </a:solidFill>
                <a:latin typeface="Arial" panose="020B0604020202020204" pitchFamily="34" charset="0"/>
              </a:rPr>
              <a:t>Отходы</a:t>
            </a:r>
          </a:p>
        </p:txBody>
      </p:sp>
      <p:cxnSp>
        <p:nvCxnSpPr>
          <p:cNvPr id="4104" name="AutoShape 8">
            <a:extLst>
              <a:ext uri="{FF2B5EF4-FFF2-40B4-BE49-F238E27FC236}">
                <a16:creationId xmlns:a16="http://schemas.microsoft.com/office/drawing/2014/main" id="{0323C92D-276A-4CF3-BF51-0D3485DD69D4}"/>
              </a:ext>
            </a:extLst>
          </p:cNvPr>
          <p:cNvCxnSpPr>
            <a:cxnSpLocks noChangeShapeType="1"/>
            <a:stCxn id="4101" idx="3"/>
            <a:endCxn id="4102" idx="1"/>
          </p:cNvCxnSpPr>
          <p:nvPr/>
        </p:nvCxnSpPr>
        <p:spPr bwMode="auto">
          <a:xfrm>
            <a:off x="4362451" y="5521325"/>
            <a:ext cx="619125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5" name="AutoShape 9">
            <a:extLst>
              <a:ext uri="{FF2B5EF4-FFF2-40B4-BE49-F238E27FC236}">
                <a16:creationId xmlns:a16="http://schemas.microsoft.com/office/drawing/2014/main" id="{95052DC1-C876-491C-924B-E7C9B91ED62E}"/>
              </a:ext>
            </a:extLst>
          </p:cNvPr>
          <p:cNvCxnSpPr>
            <a:cxnSpLocks noChangeShapeType="1"/>
            <a:stCxn id="4102" idx="3"/>
            <a:endCxn id="4103" idx="1"/>
          </p:cNvCxnSpPr>
          <p:nvPr/>
        </p:nvCxnSpPr>
        <p:spPr bwMode="auto">
          <a:xfrm>
            <a:off x="7540626" y="5521325"/>
            <a:ext cx="619125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ED74EC0-FD6E-46C7-B683-A09AEFC5A6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04800"/>
            <a:ext cx="8420100" cy="14478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Принцип постоянства потока энергии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43581066-B150-4395-8F3D-B0158582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2133601"/>
            <a:ext cx="7924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latin typeface="Arial" panose="020B0604020202020204" pitchFamily="34" charset="0"/>
              </a:rPr>
              <a:t>Экосистемы существуют за счёт не загрязняющей окружающую среду и практически вечной солнечной энергии, количество которой относительно постоянно и избыточно.</a:t>
            </a:r>
            <a:r>
              <a:rPr lang="ru-RU" altLang="ru-RU" sz="2800" b="1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20B4C9F3-6913-498C-83D7-18ABE5CC4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4876800"/>
            <a:ext cx="891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latin typeface="Arial" panose="020B0604020202020204" pitchFamily="34" charset="0"/>
              </a:rPr>
              <a:t>В хозяйственной деятельности человека этот принцип не соблюдается, т.к. более 80% энергозатрат покрываются за счёт использования запасов (невозобновляющихся) ископаемых топлив.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D78F505-33E2-4430-9DC6-631D71B952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457200"/>
            <a:ext cx="8420100" cy="22098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Принцип сбалансированности трофических уровней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4498B7F2-0535-4E27-9DD4-78464B7DA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3124200"/>
            <a:ext cx="8255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>
                <a:latin typeface="Arial" panose="020B0604020202020204" pitchFamily="34" charset="0"/>
              </a:rPr>
              <a:t>Чем больше биомасса популяции, тем ниже должен быть занимаемый ею трофический уровень. 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9BB2A4D8-D39E-4DB5-9805-2243B69A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4876801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latin typeface="Arial" panose="020B0604020202020204" pitchFamily="34" charset="0"/>
              </a:rPr>
              <a:t>В хозяйственной деятельности человека этот принцип не соблюдается, т.к. наряду с ростом численности человечества растут потребности каждого индивидуума.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43120F1-1B01-43C1-ABBF-FA2F40296D7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04800"/>
            <a:ext cx="8420100" cy="9906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Равновесие популяции</a:t>
            </a:r>
          </a:p>
        </p:txBody>
      </p:sp>
      <p:grpSp>
        <p:nvGrpSpPr>
          <p:cNvPr id="10256" name="Group 16">
            <a:extLst>
              <a:ext uri="{FF2B5EF4-FFF2-40B4-BE49-F238E27FC236}">
                <a16:creationId xmlns:a16="http://schemas.microsoft.com/office/drawing/2014/main" id="{AED4A751-A5E8-40F0-9C74-3D83CDE3797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71600"/>
            <a:ext cx="9448800" cy="5334000"/>
            <a:chOff x="384" y="96"/>
            <a:chExt cx="5424" cy="3312"/>
          </a:xfrm>
        </p:grpSpPr>
        <p:sp>
          <p:nvSpPr>
            <p:cNvPr id="10245" name="WordArt 5">
              <a:extLst>
                <a:ext uri="{FF2B5EF4-FFF2-40B4-BE49-F238E27FC236}">
                  <a16:creationId xmlns:a16="http://schemas.microsoft.com/office/drawing/2014/main" id="{3337C50A-CF89-4C5A-9A5E-12B97156949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35" y="490"/>
              <a:ext cx="4122" cy="118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930069"/>
                </a:avLst>
              </a:prstTxWarp>
            </a:bodyPr>
            <a:lstStyle/>
            <a:p>
              <a:pPr algn="ctr"/>
              <a:r>
                <a:rPr lang="ru-RU" sz="2400" kern="10" spc="120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меньше                     больше</a:t>
              </a:r>
            </a:p>
          </p:txBody>
        </p:sp>
        <p:sp>
          <p:nvSpPr>
            <p:cNvPr id="10246" name="AutoShape 6">
              <a:extLst>
                <a:ext uri="{FF2B5EF4-FFF2-40B4-BE49-F238E27FC236}">
                  <a16:creationId xmlns:a16="http://schemas.microsoft.com/office/drawing/2014/main" id="{0B6880A7-32B9-4450-935A-BB1E9A92A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321"/>
              <a:ext cx="4990" cy="1577"/>
            </a:xfrm>
            <a:custGeom>
              <a:avLst/>
              <a:gdLst>
                <a:gd name="G0" fmla="+- 6923 0 0"/>
                <a:gd name="G1" fmla="+- -11674434 0 0"/>
                <a:gd name="G2" fmla="+- 0 0 -11674434"/>
                <a:gd name="T0" fmla="*/ 0 256 1"/>
                <a:gd name="T1" fmla="*/ 180 256 1"/>
                <a:gd name="G3" fmla="+- -11674434 T0 T1"/>
                <a:gd name="T2" fmla="*/ 0 256 1"/>
                <a:gd name="T3" fmla="*/ 90 256 1"/>
                <a:gd name="G4" fmla="+- -11674434 T2 T3"/>
                <a:gd name="G5" fmla="*/ G4 2 1"/>
                <a:gd name="T4" fmla="*/ 90 256 1"/>
                <a:gd name="T5" fmla="*/ 0 256 1"/>
                <a:gd name="G6" fmla="+- -11674434 T4 T5"/>
                <a:gd name="G7" fmla="*/ G6 2 1"/>
                <a:gd name="G8" fmla="abs -1167443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23"/>
                <a:gd name="G18" fmla="*/ 6923 1 2"/>
                <a:gd name="G19" fmla="+- G18 5400 0"/>
                <a:gd name="G20" fmla="cos G19 -11674434"/>
                <a:gd name="G21" fmla="sin G19 -11674434"/>
                <a:gd name="G22" fmla="+- G20 10800 0"/>
                <a:gd name="G23" fmla="+- G21 10800 0"/>
                <a:gd name="G24" fmla="+- 10800 0 G20"/>
                <a:gd name="G25" fmla="+- 6923 10800 0"/>
                <a:gd name="G26" fmla="?: G9 G17 G25"/>
                <a:gd name="G27" fmla="?: G9 0 21600"/>
                <a:gd name="G28" fmla="cos 10800 -11674434"/>
                <a:gd name="G29" fmla="sin 10800 -11674434"/>
                <a:gd name="G30" fmla="sin 6923 -11674434"/>
                <a:gd name="G31" fmla="+- G28 10800 0"/>
                <a:gd name="G32" fmla="+- G29 10800 0"/>
                <a:gd name="G33" fmla="+- G30 10800 0"/>
                <a:gd name="G34" fmla="?: G4 0 G31"/>
                <a:gd name="G35" fmla="?: -11674434 G34 0"/>
                <a:gd name="G36" fmla="?: G6 G35 G31"/>
                <a:gd name="G37" fmla="+- 21600 0 G36"/>
                <a:gd name="G38" fmla="?: G4 0 G33"/>
                <a:gd name="G39" fmla="?: -1167443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942 w 21600"/>
                <a:gd name="T15" fmla="*/ 10512 h 21600"/>
                <a:gd name="T16" fmla="*/ 10800 w 21600"/>
                <a:gd name="T17" fmla="*/ 3877 h 21600"/>
                <a:gd name="T18" fmla="*/ 19658 w 21600"/>
                <a:gd name="T19" fmla="*/ 1051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880" y="10575"/>
                  </a:moveTo>
                  <a:cubicBezTo>
                    <a:pt x="4002" y="6841"/>
                    <a:pt x="7064" y="3877"/>
                    <a:pt x="10800" y="3877"/>
                  </a:cubicBezTo>
                  <a:cubicBezTo>
                    <a:pt x="14535" y="3877"/>
                    <a:pt x="17597" y="6841"/>
                    <a:pt x="17719" y="10575"/>
                  </a:cubicBezTo>
                  <a:lnTo>
                    <a:pt x="21594" y="10449"/>
                  </a:lnTo>
                  <a:cubicBezTo>
                    <a:pt x="21404" y="4624"/>
                    <a:pt x="16628" y="0"/>
                    <a:pt x="10799" y="0"/>
                  </a:cubicBezTo>
                  <a:cubicBezTo>
                    <a:pt x="4971" y="0"/>
                    <a:pt x="195" y="4624"/>
                    <a:pt x="5" y="1044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7" name="AutoShape 7">
              <a:extLst>
                <a:ext uri="{FF2B5EF4-FFF2-40B4-BE49-F238E27FC236}">
                  <a16:creationId xmlns:a16="http://schemas.microsoft.com/office/drawing/2014/main" id="{7AF2551D-CBE4-4816-917F-1D8B8A1D8A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65142">
              <a:off x="3204" y="378"/>
              <a:ext cx="434" cy="731"/>
            </a:xfrm>
            <a:prstGeom prst="upArrow">
              <a:avLst>
                <a:gd name="adj1" fmla="val 50000"/>
                <a:gd name="adj2" fmla="val 42108"/>
              </a:avLst>
            </a:prstGeom>
            <a:solidFill>
              <a:srgbClr val="FFCCCC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8" name="AutoShape 8">
              <a:extLst>
                <a:ext uri="{FF2B5EF4-FFF2-40B4-BE49-F238E27FC236}">
                  <a16:creationId xmlns:a16="http://schemas.microsoft.com/office/drawing/2014/main" id="{2E7E734C-ED95-4BC0-9DEE-E3C9885D6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87321">
              <a:off x="2554" y="378"/>
              <a:ext cx="434" cy="731"/>
            </a:xfrm>
            <a:prstGeom prst="upArrow">
              <a:avLst>
                <a:gd name="adj1" fmla="val 50000"/>
                <a:gd name="adj2" fmla="val 42108"/>
              </a:avLst>
            </a:prstGeom>
            <a:solidFill>
              <a:srgbClr val="FFCCCC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9" name="AutoShape 9">
              <a:extLst>
                <a:ext uri="{FF2B5EF4-FFF2-40B4-BE49-F238E27FC236}">
                  <a16:creationId xmlns:a16="http://schemas.microsoft.com/office/drawing/2014/main" id="{7D0E22C3-2360-4AEF-AED0-55007E406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" y="378"/>
              <a:ext cx="434" cy="731"/>
            </a:xfrm>
            <a:prstGeom prst="upArrow">
              <a:avLst>
                <a:gd name="adj1" fmla="val 50000"/>
                <a:gd name="adj2" fmla="val 42108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0" name="Text Box 10">
              <a:extLst>
                <a:ext uri="{FF2B5EF4-FFF2-40B4-BE49-F238E27FC236}">
                  <a16:creationId xmlns:a16="http://schemas.microsoft.com/office/drawing/2014/main" id="{1F05B00A-9906-4D63-94A3-14D3E3227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3" y="96"/>
              <a:ext cx="238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accent2"/>
                  </a:solidFill>
                  <a:latin typeface="Arial" panose="020B0604020202020204" pitchFamily="34" charset="0"/>
                </a:rPr>
                <a:t>Численность популяции</a:t>
              </a:r>
            </a:p>
          </p:txBody>
        </p:sp>
        <p:sp>
          <p:nvSpPr>
            <p:cNvPr id="10251" name="Text Box 11">
              <a:extLst>
                <a:ext uri="{FF2B5EF4-FFF2-40B4-BE49-F238E27FC236}">
                  <a16:creationId xmlns:a16="http://schemas.microsoft.com/office/drawing/2014/main" id="{6B20AB2A-52F1-4D01-9A84-3E3E3A207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391"/>
              <a:ext cx="2495" cy="20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sz="1400" b="1">
                  <a:solidFill>
                    <a:schemeClr val="bg2"/>
                  </a:solidFill>
                  <a:latin typeface="Arial" panose="020B0604020202020204" pitchFamily="34" charset="0"/>
                </a:rPr>
                <a:t>БИОТИЧЕСКИЙ ПОТЕНЦИАЛ</a:t>
              </a:r>
            </a:p>
            <a:p>
              <a:pPr algn="ctr" eaLnBrk="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Абиотические факторы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Благоприятное освещение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Благоприятная температура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Благоприятная химическая обстановка</a:t>
              </a:r>
            </a:p>
            <a:p>
              <a:pPr algn="ctr" eaLnBrk="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Биотические факторы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Высокая скорость воспроизводства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Широкие параметры ниши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Необходимое питание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Соответствующее местообитание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Конкурентоспособность в борьбе за ресурсы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Способность спрятаться или защититься от хищников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Способность противостоять болезням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Способность мигрировать и жить в других местах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Способность адаптироваться к изменению окружающей среды</a:t>
              </a:r>
            </a:p>
          </p:txBody>
        </p:sp>
        <p:sp>
          <p:nvSpPr>
            <p:cNvPr id="10252" name="Text Box 12">
              <a:extLst>
                <a:ext uri="{FF2B5EF4-FFF2-40B4-BE49-F238E27FC236}">
                  <a16:creationId xmlns:a16="http://schemas.microsoft.com/office/drawing/2014/main" id="{90727081-1A45-42F4-8A53-4F9E3B93E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3" y="1391"/>
              <a:ext cx="2495" cy="20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sz="1400" b="1">
                  <a:solidFill>
                    <a:schemeClr val="bg2"/>
                  </a:solidFill>
                  <a:latin typeface="Arial" panose="020B0604020202020204" pitchFamily="34" charset="0"/>
                </a:rPr>
                <a:t>СОПРОТИВЛЕНИЕ СРЕДЫ</a:t>
              </a:r>
            </a:p>
            <a:p>
              <a:pPr algn="ctr" eaLnBrk="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Абиотические факторы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Недостаточное или избыточное освещение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Слишком низкая или высокая температура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Неблагоприятная химическая обстановка</a:t>
              </a:r>
            </a:p>
            <a:p>
              <a:pPr algn="ctr" eaLnBrk="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chemeClr val="bg2"/>
                  </a:solidFill>
                  <a:latin typeface="Arial" panose="020B0604020202020204" pitchFamily="34" charset="0"/>
                </a:rPr>
                <a:t>Биотические факторы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Низкая скорость воспроизводства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Узкие параметры ниши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Недостаточное питание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Несоответствующее или нарушенное местообитание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Конкуренты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Хищники и паразиты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Болезни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Неспособность мигрировать и жить в других местах</a:t>
              </a:r>
            </a:p>
            <a:p>
              <a:pPr eaLnBrk="0" hangingPunct="0">
                <a:buFont typeface="Symbol" panose="05050102010706020507" pitchFamily="18" charset="2"/>
                <a:buChar char="·"/>
              </a:pPr>
              <a:r>
                <a:rPr lang="ru-RU" altLang="ru-RU" sz="1100">
                  <a:solidFill>
                    <a:schemeClr val="bg2"/>
                  </a:solidFill>
                  <a:latin typeface="Arial" panose="020B0604020202020204" pitchFamily="34" charset="0"/>
                </a:rPr>
                <a:t>Неспособность адаптироваться к изменению окружающей среды</a:t>
              </a:r>
            </a:p>
          </p:txBody>
        </p:sp>
        <p:sp>
          <p:nvSpPr>
            <p:cNvPr id="10253" name="AutoShape 13">
              <a:extLst>
                <a:ext uri="{FF2B5EF4-FFF2-40B4-BE49-F238E27FC236}">
                  <a16:creationId xmlns:a16="http://schemas.microsoft.com/office/drawing/2014/main" id="{38C3F749-D36F-4ABB-B78B-CA480494A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4" y="715"/>
              <a:ext cx="868" cy="620"/>
            </a:xfrm>
            <a:custGeom>
              <a:avLst/>
              <a:gdLst>
                <a:gd name="G0" fmla="+- 13988 0 0"/>
                <a:gd name="G1" fmla="+- 3232 0 0"/>
                <a:gd name="G2" fmla="+- 12158 0 3232"/>
                <a:gd name="G3" fmla="+- G2 0 3232"/>
                <a:gd name="G4" fmla="*/ G3 32768 32059"/>
                <a:gd name="G5" fmla="*/ G4 1 2"/>
                <a:gd name="G6" fmla="+- 21600 0 13988"/>
                <a:gd name="G7" fmla="*/ G6 3232 6079"/>
                <a:gd name="G8" fmla="+- G7 13988 0"/>
                <a:gd name="T0" fmla="*/ 13988 w 21600"/>
                <a:gd name="T1" fmla="*/ 0 h 21600"/>
                <a:gd name="T2" fmla="*/ 13988 w 21600"/>
                <a:gd name="T3" fmla="*/ 12158 h 21600"/>
                <a:gd name="T4" fmla="*/ 291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3988" y="0"/>
                  </a:lnTo>
                  <a:lnTo>
                    <a:pt x="13988" y="3232"/>
                  </a:lnTo>
                  <a:lnTo>
                    <a:pt x="12427" y="3232"/>
                  </a:lnTo>
                  <a:cubicBezTo>
                    <a:pt x="5564" y="3232"/>
                    <a:pt x="0" y="7228"/>
                    <a:pt x="0" y="12158"/>
                  </a:cubicBezTo>
                  <a:lnTo>
                    <a:pt x="0" y="21600"/>
                  </a:lnTo>
                  <a:lnTo>
                    <a:pt x="5820" y="21600"/>
                  </a:lnTo>
                  <a:lnTo>
                    <a:pt x="5820" y="12158"/>
                  </a:lnTo>
                  <a:cubicBezTo>
                    <a:pt x="5820" y="10373"/>
                    <a:pt x="8778" y="8926"/>
                    <a:pt x="12427" y="8926"/>
                  </a:cubicBezTo>
                  <a:lnTo>
                    <a:pt x="13988" y="8926"/>
                  </a:lnTo>
                  <a:lnTo>
                    <a:pt x="13988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AutoShape 14">
              <a:extLst>
                <a:ext uri="{FF2B5EF4-FFF2-40B4-BE49-F238E27FC236}">
                  <a16:creationId xmlns:a16="http://schemas.microsoft.com/office/drawing/2014/main" id="{71A524EA-6337-48F3-962B-654859A67F4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30" y="715"/>
              <a:ext cx="868" cy="620"/>
            </a:xfrm>
            <a:custGeom>
              <a:avLst/>
              <a:gdLst>
                <a:gd name="G0" fmla="+- 13988 0 0"/>
                <a:gd name="G1" fmla="+- 3232 0 0"/>
                <a:gd name="G2" fmla="+- 12158 0 3232"/>
                <a:gd name="G3" fmla="+- G2 0 3232"/>
                <a:gd name="G4" fmla="*/ G3 32768 32059"/>
                <a:gd name="G5" fmla="*/ G4 1 2"/>
                <a:gd name="G6" fmla="+- 21600 0 13988"/>
                <a:gd name="G7" fmla="*/ G6 3232 6079"/>
                <a:gd name="G8" fmla="+- G7 13988 0"/>
                <a:gd name="T0" fmla="*/ 13988 w 21600"/>
                <a:gd name="T1" fmla="*/ 0 h 21600"/>
                <a:gd name="T2" fmla="*/ 13988 w 21600"/>
                <a:gd name="T3" fmla="*/ 12158 h 21600"/>
                <a:gd name="T4" fmla="*/ 291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3988" y="0"/>
                  </a:lnTo>
                  <a:lnTo>
                    <a:pt x="13988" y="3232"/>
                  </a:lnTo>
                  <a:lnTo>
                    <a:pt x="12427" y="3232"/>
                  </a:lnTo>
                  <a:cubicBezTo>
                    <a:pt x="5564" y="3232"/>
                    <a:pt x="0" y="7228"/>
                    <a:pt x="0" y="12158"/>
                  </a:cubicBezTo>
                  <a:lnTo>
                    <a:pt x="0" y="21600"/>
                  </a:lnTo>
                  <a:lnTo>
                    <a:pt x="5820" y="21600"/>
                  </a:lnTo>
                  <a:lnTo>
                    <a:pt x="5820" y="12158"/>
                  </a:lnTo>
                  <a:cubicBezTo>
                    <a:pt x="5820" y="10373"/>
                    <a:pt x="8778" y="8926"/>
                    <a:pt x="12427" y="8926"/>
                  </a:cubicBezTo>
                  <a:lnTo>
                    <a:pt x="13988" y="8926"/>
                  </a:lnTo>
                  <a:lnTo>
                    <a:pt x="13988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37B8CE9-0F7E-43FF-88E3-5EB13FF167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95400" y="228600"/>
            <a:ext cx="9601200" cy="13716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Биоразнообразие и устойчивость</a:t>
            </a:r>
          </a:p>
        </p:txBody>
      </p:sp>
      <p:grpSp>
        <p:nvGrpSpPr>
          <p:cNvPr id="11287" name="Group 23">
            <a:extLst>
              <a:ext uri="{FF2B5EF4-FFF2-40B4-BE49-F238E27FC236}">
                <a16:creationId xmlns:a16="http://schemas.microsoft.com/office/drawing/2014/main" id="{AB936ECF-7057-461C-B5AE-D8AD59733014}"/>
              </a:ext>
            </a:extLst>
          </p:cNvPr>
          <p:cNvGrpSpPr>
            <a:grpSpLocks/>
          </p:cNvGrpSpPr>
          <p:nvPr/>
        </p:nvGrpSpPr>
        <p:grpSpPr bwMode="auto">
          <a:xfrm>
            <a:off x="1714114" y="2133601"/>
            <a:ext cx="9106286" cy="4435475"/>
            <a:chOff x="357" y="1344"/>
            <a:chExt cx="5115" cy="2794"/>
          </a:xfrm>
        </p:grpSpPr>
        <p:sp>
          <p:nvSpPr>
            <p:cNvPr id="11267" name="Freeform 3">
              <a:extLst>
                <a:ext uri="{FF2B5EF4-FFF2-40B4-BE49-F238E27FC236}">
                  <a16:creationId xmlns:a16="http://schemas.microsoft.com/office/drawing/2014/main" id="{94100234-DE47-43A3-8918-AB0F85CF0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56"/>
              <a:ext cx="2784" cy="832"/>
            </a:xfrm>
            <a:custGeom>
              <a:avLst/>
              <a:gdLst>
                <a:gd name="T0" fmla="*/ 0 w 2784"/>
                <a:gd name="T1" fmla="*/ 800 h 832"/>
                <a:gd name="T2" fmla="*/ 288 w 2784"/>
                <a:gd name="T3" fmla="*/ 656 h 832"/>
                <a:gd name="T4" fmla="*/ 432 w 2784"/>
                <a:gd name="T5" fmla="*/ 272 h 832"/>
                <a:gd name="T6" fmla="*/ 528 w 2784"/>
                <a:gd name="T7" fmla="*/ 32 h 832"/>
                <a:gd name="T8" fmla="*/ 672 w 2784"/>
                <a:gd name="T9" fmla="*/ 128 h 832"/>
                <a:gd name="T10" fmla="*/ 768 w 2784"/>
                <a:gd name="T11" fmla="*/ 512 h 832"/>
                <a:gd name="T12" fmla="*/ 912 w 2784"/>
                <a:gd name="T13" fmla="*/ 752 h 832"/>
                <a:gd name="T14" fmla="*/ 1056 w 2784"/>
                <a:gd name="T15" fmla="*/ 800 h 832"/>
                <a:gd name="T16" fmla="*/ 1248 w 2784"/>
                <a:gd name="T17" fmla="*/ 560 h 832"/>
                <a:gd name="T18" fmla="*/ 1296 w 2784"/>
                <a:gd name="T19" fmla="*/ 272 h 832"/>
                <a:gd name="T20" fmla="*/ 1392 w 2784"/>
                <a:gd name="T21" fmla="*/ 32 h 832"/>
                <a:gd name="T22" fmla="*/ 1584 w 2784"/>
                <a:gd name="T23" fmla="*/ 80 h 832"/>
                <a:gd name="T24" fmla="*/ 1680 w 2784"/>
                <a:gd name="T25" fmla="*/ 464 h 832"/>
                <a:gd name="T26" fmla="*/ 1776 w 2784"/>
                <a:gd name="T27" fmla="*/ 704 h 832"/>
                <a:gd name="T28" fmla="*/ 1920 w 2784"/>
                <a:gd name="T29" fmla="*/ 800 h 832"/>
                <a:gd name="T30" fmla="*/ 2112 w 2784"/>
                <a:gd name="T31" fmla="*/ 656 h 832"/>
                <a:gd name="T32" fmla="*/ 2256 w 2784"/>
                <a:gd name="T33" fmla="*/ 176 h 832"/>
                <a:gd name="T34" fmla="*/ 2400 w 2784"/>
                <a:gd name="T35" fmla="*/ 32 h 832"/>
                <a:gd name="T36" fmla="*/ 2544 w 2784"/>
                <a:gd name="T37" fmla="*/ 224 h 832"/>
                <a:gd name="T38" fmla="*/ 2640 w 2784"/>
                <a:gd name="T39" fmla="*/ 704 h 832"/>
                <a:gd name="T40" fmla="*/ 2784 w 2784"/>
                <a:gd name="T41" fmla="*/ 80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4" h="832">
                  <a:moveTo>
                    <a:pt x="0" y="800"/>
                  </a:moveTo>
                  <a:cubicBezTo>
                    <a:pt x="108" y="772"/>
                    <a:pt x="216" y="744"/>
                    <a:pt x="288" y="656"/>
                  </a:cubicBezTo>
                  <a:cubicBezTo>
                    <a:pt x="360" y="568"/>
                    <a:pt x="392" y="376"/>
                    <a:pt x="432" y="272"/>
                  </a:cubicBezTo>
                  <a:cubicBezTo>
                    <a:pt x="472" y="168"/>
                    <a:pt x="488" y="56"/>
                    <a:pt x="528" y="32"/>
                  </a:cubicBezTo>
                  <a:cubicBezTo>
                    <a:pt x="568" y="8"/>
                    <a:pt x="632" y="48"/>
                    <a:pt x="672" y="128"/>
                  </a:cubicBezTo>
                  <a:cubicBezTo>
                    <a:pt x="712" y="208"/>
                    <a:pt x="728" y="408"/>
                    <a:pt x="768" y="512"/>
                  </a:cubicBezTo>
                  <a:cubicBezTo>
                    <a:pt x="808" y="616"/>
                    <a:pt x="864" y="704"/>
                    <a:pt x="912" y="752"/>
                  </a:cubicBezTo>
                  <a:cubicBezTo>
                    <a:pt x="960" y="800"/>
                    <a:pt x="1000" y="832"/>
                    <a:pt x="1056" y="800"/>
                  </a:cubicBezTo>
                  <a:cubicBezTo>
                    <a:pt x="1112" y="768"/>
                    <a:pt x="1208" y="648"/>
                    <a:pt x="1248" y="560"/>
                  </a:cubicBezTo>
                  <a:cubicBezTo>
                    <a:pt x="1288" y="472"/>
                    <a:pt x="1272" y="360"/>
                    <a:pt x="1296" y="272"/>
                  </a:cubicBezTo>
                  <a:cubicBezTo>
                    <a:pt x="1320" y="184"/>
                    <a:pt x="1344" y="64"/>
                    <a:pt x="1392" y="32"/>
                  </a:cubicBezTo>
                  <a:cubicBezTo>
                    <a:pt x="1440" y="0"/>
                    <a:pt x="1536" y="8"/>
                    <a:pt x="1584" y="80"/>
                  </a:cubicBezTo>
                  <a:cubicBezTo>
                    <a:pt x="1632" y="152"/>
                    <a:pt x="1648" y="360"/>
                    <a:pt x="1680" y="464"/>
                  </a:cubicBezTo>
                  <a:cubicBezTo>
                    <a:pt x="1712" y="568"/>
                    <a:pt x="1736" y="648"/>
                    <a:pt x="1776" y="704"/>
                  </a:cubicBezTo>
                  <a:cubicBezTo>
                    <a:pt x="1816" y="760"/>
                    <a:pt x="1864" y="808"/>
                    <a:pt x="1920" y="800"/>
                  </a:cubicBezTo>
                  <a:cubicBezTo>
                    <a:pt x="1976" y="792"/>
                    <a:pt x="2056" y="760"/>
                    <a:pt x="2112" y="656"/>
                  </a:cubicBezTo>
                  <a:cubicBezTo>
                    <a:pt x="2168" y="552"/>
                    <a:pt x="2208" y="280"/>
                    <a:pt x="2256" y="176"/>
                  </a:cubicBezTo>
                  <a:cubicBezTo>
                    <a:pt x="2304" y="72"/>
                    <a:pt x="2352" y="24"/>
                    <a:pt x="2400" y="32"/>
                  </a:cubicBezTo>
                  <a:cubicBezTo>
                    <a:pt x="2448" y="40"/>
                    <a:pt x="2504" y="112"/>
                    <a:pt x="2544" y="224"/>
                  </a:cubicBezTo>
                  <a:cubicBezTo>
                    <a:pt x="2584" y="336"/>
                    <a:pt x="2600" y="608"/>
                    <a:pt x="2640" y="704"/>
                  </a:cubicBezTo>
                  <a:cubicBezTo>
                    <a:pt x="2680" y="800"/>
                    <a:pt x="2760" y="784"/>
                    <a:pt x="2784" y="800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68" name="Freeform 4">
              <a:extLst>
                <a:ext uri="{FF2B5EF4-FFF2-40B4-BE49-F238E27FC236}">
                  <a16:creationId xmlns:a16="http://schemas.microsoft.com/office/drawing/2014/main" id="{0CECC3E8-96FB-4BB3-B162-4C6BFCDF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" y="1920"/>
              <a:ext cx="2973" cy="320"/>
            </a:xfrm>
            <a:custGeom>
              <a:avLst/>
              <a:gdLst>
                <a:gd name="T0" fmla="*/ 0 w 2973"/>
                <a:gd name="T1" fmla="*/ 266 h 320"/>
                <a:gd name="T2" fmla="*/ 174 w 2973"/>
                <a:gd name="T3" fmla="*/ 297 h 320"/>
                <a:gd name="T4" fmla="*/ 477 w 2973"/>
                <a:gd name="T5" fmla="*/ 252 h 320"/>
                <a:gd name="T6" fmla="*/ 621 w 2973"/>
                <a:gd name="T7" fmla="*/ 105 h 320"/>
                <a:gd name="T8" fmla="*/ 717 w 2973"/>
                <a:gd name="T9" fmla="*/ 12 h 320"/>
                <a:gd name="T10" fmla="*/ 861 w 2973"/>
                <a:gd name="T11" fmla="*/ 49 h 320"/>
                <a:gd name="T12" fmla="*/ 957 w 2973"/>
                <a:gd name="T13" fmla="*/ 197 h 320"/>
                <a:gd name="T14" fmla="*/ 1101 w 2973"/>
                <a:gd name="T15" fmla="*/ 289 h 320"/>
                <a:gd name="T16" fmla="*/ 1245 w 2973"/>
                <a:gd name="T17" fmla="*/ 308 h 320"/>
                <a:gd name="T18" fmla="*/ 1437 w 2973"/>
                <a:gd name="T19" fmla="*/ 215 h 320"/>
                <a:gd name="T20" fmla="*/ 1485 w 2973"/>
                <a:gd name="T21" fmla="*/ 105 h 320"/>
                <a:gd name="T22" fmla="*/ 1581 w 2973"/>
                <a:gd name="T23" fmla="*/ 12 h 320"/>
                <a:gd name="T24" fmla="*/ 1773 w 2973"/>
                <a:gd name="T25" fmla="*/ 31 h 320"/>
                <a:gd name="T26" fmla="*/ 1869 w 2973"/>
                <a:gd name="T27" fmla="*/ 178 h 320"/>
                <a:gd name="T28" fmla="*/ 1965 w 2973"/>
                <a:gd name="T29" fmla="*/ 271 h 320"/>
                <a:gd name="T30" fmla="*/ 2109 w 2973"/>
                <a:gd name="T31" fmla="*/ 308 h 320"/>
                <a:gd name="T32" fmla="*/ 2301 w 2973"/>
                <a:gd name="T33" fmla="*/ 252 h 320"/>
                <a:gd name="T34" fmla="*/ 2445 w 2973"/>
                <a:gd name="T35" fmla="*/ 68 h 320"/>
                <a:gd name="T36" fmla="*/ 2589 w 2973"/>
                <a:gd name="T37" fmla="*/ 12 h 320"/>
                <a:gd name="T38" fmla="*/ 2733 w 2973"/>
                <a:gd name="T39" fmla="*/ 86 h 320"/>
                <a:gd name="T40" fmla="*/ 2829 w 2973"/>
                <a:gd name="T41" fmla="*/ 271 h 320"/>
                <a:gd name="T42" fmla="*/ 2973 w 2973"/>
                <a:gd name="T43" fmla="*/ 30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73" h="320">
                  <a:moveTo>
                    <a:pt x="0" y="266"/>
                  </a:moveTo>
                  <a:cubicBezTo>
                    <a:pt x="29" y="270"/>
                    <a:pt x="95" y="299"/>
                    <a:pt x="174" y="297"/>
                  </a:cubicBezTo>
                  <a:cubicBezTo>
                    <a:pt x="253" y="295"/>
                    <a:pt x="403" y="284"/>
                    <a:pt x="477" y="252"/>
                  </a:cubicBezTo>
                  <a:cubicBezTo>
                    <a:pt x="551" y="220"/>
                    <a:pt x="581" y="145"/>
                    <a:pt x="621" y="105"/>
                  </a:cubicBezTo>
                  <a:cubicBezTo>
                    <a:pt x="661" y="65"/>
                    <a:pt x="677" y="22"/>
                    <a:pt x="717" y="12"/>
                  </a:cubicBezTo>
                  <a:cubicBezTo>
                    <a:pt x="757" y="3"/>
                    <a:pt x="821" y="18"/>
                    <a:pt x="861" y="49"/>
                  </a:cubicBezTo>
                  <a:cubicBezTo>
                    <a:pt x="901" y="80"/>
                    <a:pt x="917" y="157"/>
                    <a:pt x="957" y="197"/>
                  </a:cubicBezTo>
                  <a:cubicBezTo>
                    <a:pt x="997" y="237"/>
                    <a:pt x="1053" y="271"/>
                    <a:pt x="1101" y="289"/>
                  </a:cubicBezTo>
                  <a:cubicBezTo>
                    <a:pt x="1149" y="308"/>
                    <a:pt x="1189" y="320"/>
                    <a:pt x="1245" y="308"/>
                  </a:cubicBezTo>
                  <a:cubicBezTo>
                    <a:pt x="1301" y="295"/>
                    <a:pt x="1397" y="249"/>
                    <a:pt x="1437" y="215"/>
                  </a:cubicBezTo>
                  <a:cubicBezTo>
                    <a:pt x="1477" y="182"/>
                    <a:pt x="1461" y="138"/>
                    <a:pt x="1485" y="105"/>
                  </a:cubicBezTo>
                  <a:cubicBezTo>
                    <a:pt x="1509" y="71"/>
                    <a:pt x="1533" y="25"/>
                    <a:pt x="1581" y="12"/>
                  </a:cubicBezTo>
                  <a:cubicBezTo>
                    <a:pt x="1629" y="0"/>
                    <a:pt x="1725" y="3"/>
                    <a:pt x="1773" y="31"/>
                  </a:cubicBezTo>
                  <a:cubicBezTo>
                    <a:pt x="1821" y="58"/>
                    <a:pt x="1837" y="138"/>
                    <a:pt x="1869" y="178"/>
                  </a:cubicBezTo>
                  <a:cubicBezTo>
                    <a:pt x="1901" y="218"/>
                    <a:pt x="1925" y="249"/>
                    <a:pt x="1965" y="271"/>
                  </a:cubicBezTo>
                  <a:cubicBezTo>
                    <a:pt x="2005" y="292"/>
                    <a:pt x="2053" y="311"/>
                    <a:pt x="2109" y="308"/>
                  </a:cubicBezTo>
                  <a:cubicBezTo>
                    <a:pt x="2165" y="305"/>
                    <a:pt x="2245" y="292"/>
                    <a:pt x="2301" y="252"/>
                  </a:cubicBezTo>
                  <a:cubicBezTo>
                    <a:pt x="2357" y="212"/>
                    <a:pt x="2397" y="108"/>
                    <a:pt x="2445" y="68"/>
                  </a:cubicBezTo>
                  <a:cubicBezTo>
                    <a:pt x="2493" y="28"/>
                    <a:pt x="2541" y="9"/>
                    <a:pt x="2589" y="12"/>
                  </a:cubicBezTo>
                  <a:cubicBezTo>
                    <a:pt x="2637" y="15"/>
                    <a:pt x="2693" y="43"/>
                    <a:pt x="2733" y="86"/>
                  </a:cubicBezTo>
                  <a:cubicBezTo>
                    <a:pt x="2773" y="129"/>
                    <a:pt x="2789" y="234"/>
                    <a:pt x="2829" y="271"/>
                  </a:cubicBezTo>
                  <a:cubicBezTo>
                    <a:pt x="2869" y="308"/>
                    <a:pt x="2949" y="302"/>
                    <a:pt x="2973" y="308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69" name="Freeform 5">
              <a:extLst>
                <a:ext uri="{FF2B5EF4-FFF2-40B4-BE49-F238E27FC236}">
                  <a16:creationId xmlns:a16="http://schemas.microsoft.com/office/drawing/2014/main" id="{279F9F78-346A-425E-BF19-A500F36AB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312"/>
              <a:ext cx="2784" cy="160"/>
            </a:xfrm>
            <a:custGeom>
              <a:avLst/>
              <a:gdLst>
                <a:gd name="T0" fmla="*/ 0 w 2784"/>
                <a:gd name="T1" fmla="*/ 800 h 832"/>
                <a:gd name="T2" fmla="*/ 288 w 2784"/>
                <a:gd name="T3" fmla="*/ 656 h 832"/>
                <a:gd name="T4" fmla="*/ 432 w 2784"/>
                <a:gd name="T5" fmla="*/ 272 h 832"/>
                <a:gd name="T6" fmla="*/ 528 w 2784"/>
                <a:gd name="T7" fmla="*/ 32 h 832"/>
                <a:gd name="T8" fmla="*/ 672 w 2784"/>
                <a:gd name="T9" fmla="*/ 128 h 832"/>
                <a:gd name="T10" fmla="*/ 768 w 2784"/>
                <a:gd name="T11" fmla="*/ 512 h 832"/>
                <a:gd name="T12" fmla="*/ 912 w 2784"/>
                <a:gd name="T13" fmla="*/ 752 h 832"/>
                <a:gd name="T14" fmla="*/ 1056 w 2784"/>
                <a:gd name="T15" fmla="*/ 800 h 832"/>
                <a:gd name="T16" fmla="*/ 1248 w 2784"/>
                <a:gd name="T17" fmla="*/ 560 h 832"/>
                <a:gd name="T18" fmla="*/ 1296 w 2784"/>
                <a:gd name="T19" fmla="*/ 272 h 832"/>
                <a:gd name="T20" fmla="*/ 1392 w 2784"/>
                <a:gd name="T21" fmla="*/ 32 h 832"/>
                <a:gd name="T22" fmla="*/ 1584 w 2784"/>
                <a:gd name="T23" fmla="*/ 80 h 832"/>
                <a:gd name="T24" fmla="*/ 1680 w 2784"/>
                <a:gd name="T25" fmla="*/ 464 h 832"/>
                <a:gd name="T26" fmla="*/ 1776 w 2784"/>
                <a:gd name="T27" fmla="*/ 704 h 832"/>
                <a:gd name="T28" fmla="*/ 1920 w 2784"/>
                <a:gd name="T29" fmla="*/ 800 h 832"/>
                <a:gd name="T30" fmla="*/ 2112 w 2784"/>
                <a:gd name="T31" fmla="*/ 656 h 832"/>
                <a:gd name="T32" fmla="*/ 2256 w 2784"/>
                <a:gd name="T33" fmla="*/ 176 h 832"/>
                <a:gd name="T34" fmla="*/ 2400 w 2784"/>
                <a:gd name="T35" fmla="*/ 32 h 832"/>
                <a:gd name="T36" fmla="*/ 2544 w 2784"/>
                <a:gd name="T37" fmla="*/ 224 h 832"/>
                <a:gd name="T38" fmla="*/ 2640 w 2784"/>
                <a:gd name="T39" fmla="*/ 704 h 832"/>
                <a:gd name="T40" fmla="*/ 2784 w 2784"/>
                <a:gd name="T41" fmla="*/ 80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4" h="832">
                  <a:moveTo>
                    <a:pt x="0" y="800"/>
                  </a:moveTo>
                  <a:cubicBezTo>
                    <a:pt x="108" y="772"/>
                    <a:pt x="216" y="744"/>
                    <a:pt x="288" y="656"/>
                  </a:cubicBezTo>
                  <a:cubicBezTo>
                    <a:pt x="360" y="568"/>
                    <a:pt x="392" y="376"/>
                    <a:pt x="432" y="272"/>
                  </a:cubicBezTo>
                  <a:cubicBezTo>
                    <a:pt x="472" y="168"/>
                    <a:pt x="488" y="56"/>
                    <a:pt x="528" y="32"/>
                  </a:cubicBezTo>
                  <a:cubicBezTo>
                    <a:pt x="568" y="8"/>
                    <a:pt x="632" y="48"/>
                    <a:pt x="672" y="128"/>
                  </a:cubicBezTo>
                  <a:cubicBezTo>
                    <a:pt x="712" y="208"/>
                    <a:pt x="728" y="408"/>
                    <a:pt x="768" y="512"/>
                  </a:cubicBezTo>
                  <a:cubicBezTo>
                    <a:pt x="808" y="616"/>
                    <a:pt x="864" y="704"/>
                    <a:pt x="912" y="752"/>
                  </a:cubicBezTo>
                  <a:cubicBezTo>
                    <a:pt x="960" y="800"/>
                    <a:pt x="1000" y="832"/>
                    <a:pt x="1056" y="800"/>
                  </a:cubicBezTo>
                  <a:cubicBezTo>
                    <a:pt x="1112" y="768"/>
                    <a:pt x="1208" y="648"/>
                    <a:pt x="1248" y="560"/>
                  </a:cubicBezTo>
                  <a:cubicBezTo>
                    <a:pt x="1288" y="472"/>
                    <a:pt x="1272" y="360"/>
                    <a:pt x="1296" y="272"/>
                  </a:cubicBezTo>
                  <a:cubicBezTo>
                    <a:pt x="1320" y="184"/>
                    <a:pt x="1344" y="64"/>
                    <a:pt x="1392" y="32"/>
                  </a:cubicBezTo>
                  <a:cubicBezTo>
                    <a:pt x="1440" y="0"/>
                    <a:pt x="1536" y="8"/>
                    <a:pt x="1584" y="80"/>
                  </a:cubicBezTo>
                  <a:cubicBezTo>
                    <a:pt x="1632" y="152"/>
                    <a:pt x="1648" y="360"/>
                    <a:pt x="1680" y="464"/>
                  </a:cubicBezTo>
                  <a:cubicBezTo>
                    <a:pt x="1712" y="568"/>
                    <a:pt x="1736" y="648"/>
                    <a:pt x="1776" y="704"/>
                  </a:cubicBezTo>
                  <a:cubicBezTo>
                    <a:pt x="1816" y="760"/>
                    <a:pt x="1864" y="808"/>
                    <a:pt x="1920" y="800"/>
                  </a:cubicBezTo>
                  <a:cubicBezTo>
                    <a:pt x="1976" y="792"/>
                    <a:pt x="2056" y="760"/>
                    <a:pt x="2112" y="656"/>
                  </a:cubicBezTo>
                  <a:cubicBezTo>
                    <a:pt x="2168" y="552"/>
                    <a:pt x="2208" y="280"/>
                    <a:pt x="2256" y="176"/>
                  </a:cubicBezTo>
                  <a:cubicBezTo>
                    <a:pt x="2304" y="72"/>
                    <a:pt x="2352" y="24"/>
                    <a:pt x="2400" y="32"/>
                  </a:cubicBezTo>
                  <a:cubicBezTo>
                    <a:pt x="2448" y="40"/>
                    <a:pt x="2504" y="112"/>
                    <a:pt x="2544" y="224"/>
                  </a:cubicBezTo>
                  <a:cubicBezTo>
                    <a:pt x="2584" y="336"/>
                    <a:pt x="2600" y="608"/>
                    <a:pt x="2640" y="704"/>
                  </a:cubicBezTo>
                  <a:cubicBezTo>
                    <a:pt x="2680" y="800"/>
                    <a:pt x="2760" y="784"/>
                    <a:pt x="2784" y="800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2" name="Line 8">
              <a:extLst>
                <a:ext uri="{FF2B5EF4-FFF2-40B4-BE49-F238E27FC236}">
                  <a16:creationId xmlns:a16="http://schemas.microsoft.com/office/drawing/2014/main" id="{F980D051-4BB6-4E3B-A64D-A90F54BDC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3" name="Line 9">
              <a:extLst>
                <a:ext uri="{FF2B5EF4-FFF2-40B4-BE49-F238E27FC236}">
                  <a16:creationId xmlns:a16="http://schemas.microsoft.com/office/drawing/2014/main" id="{0B16E930-1806-4FFC-A5EA-AC6F4A331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496"/>
              <a:ext cx="3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4" name="Line 10">
              <a:extLst>
                <a:ext uri="{FF2B5EF4-FFF2-40B4-BE49-F238E27FC236}">
                  <a16:creationId xmlns:a16="http://schemas.microsoft.com/office/drawing/2014/main" id="{FC5945A1-6210-4E07-AFD7-0F255D498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2688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Line 11">
              <a:extLst>
                <a:ext uri="{FF2B5EF4-FFF2-40B4-BE49-F238E27FC236}">
                  <a16:creationId xmlns:a16="http://schemas.microsoft.com/office/drawing/2014/main" id="{6C0DD06D-5EC4-41BF-8C69-E04E53DBE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840"/>
              <a:ext cx="3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32FF2E29-360A-4862-9706-DE39D364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504"/>
              <a:ext cx="2973" cy="128"/>
            </a:xfrm>
            <a:custGeom>
              <a:avLst/>
              <a:gdLst>
                <a:gd name="T0" fmla="*/ 0 w 2973"/>
                <a:gd name="T1" fmla="*/ 266 h 320"/>
                <a:gd name="T2" fmla="*/ 174 w 2973"/>
                <a:gd name="T3" fmla="*/ 297 h 320"/>
                <a:gd name="T4" fmla="*/ 477 w 2973"/>
                <a:gd name="T5" fmla="*/ 252 h 320"/>
                <a:gd name="T6" fmla="*/ 621 w 2973"/>
                <a:gd name="T7" fmla="*/ 105 h 320"/>
                <a:gd name="T8" fmla="*/ 717 w 2973"/>
                <a:gd name="T9" fmla="*/ 12 h 320"/>
                <a:gd name="T10" fmla="*/ 861 w 2973"/>
                <a:gd name="T11" fmla="*/ 49 h 320"/>
                <a:gd name="T12" fmla="*/ 957 w 2973"/>
                <a:gd name="T13" fmla="*/ 197 h 320"/>
                <a:gd name="T14" fmla="*/ 1101 w 2973"/>
                <a:gd name="T15" fmla="*/ 289 h 320"/>
                <a:gd name="T16" fmla="*/ 1245 w 2973"/>
                <a:gd name="T17" fmla="*/ 308 h 320"/>
                <a:gd name="T18" fmla="*/ 1437 w 2973"/>
                <a:gd name="T19" fmla="*/ 215 h 320"/>
                <a:gd name="T20" fmla="*/ 1485 w 2973"/>
                <a:gd name="T21" fmla="*/ 105 h 320"/>
                <a:gd name="T22" fmla="*/ 1581 w 2973"/>
                <a:gd name="T23" fmla="*/ 12 h 320"/>
                <a:gd name="T24" fmla="*/ 1773 w 2973"/>
                <a:gd name="T25" fmla="*/ 31 h 320"/>
                <a:gd name="T26" fmla="*/ 1869 w 2973"/>
                <a:gd name="T27" fmla="*/ 178 h 320"/>
                <a:gd name="T28" fmla="*/ 1965 w 2973"/>
                <a:gd name="T29" fmla="*/ 271 h 320"/>
                <a:gd name="T30" fmla="*/ 2109 w 2973"/>
                <a:gd name="T31" fmla="*/ 308 h 320"/>
                <a:gd name="T32" fmla="*/ 2301 w 2973"/>
                <a:gd name="T33" fmla="*/ 252 h 320"/>
                <a:gd name="T34" fmla="*/ 2445 w 2973"/>
                <a:gd name="T35" fmla="*/ 68 h 320"/>
                <a:gd name="T36" fmla="*/ 2589 w 2973"/>
                <a:gd name="T37" fmla="*/ 12 h 320"/>
                <a:gd name="T38" fmla="*/ 2733 w 2973"/>
                <a:gd name="T39" fmla="*/ 86 h 320"/>
                <a:gd name="T40" fmla="*/ 2829 w 2973"/>
                <a:gd name="T41" fmla="*/ 271 h 320"/>
                <a:gd name="T42" fmla="*/ 2973 w 2973"/>
                <a:gd name="T43" fmla="*/ 30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73" h="320">
                  <a:moveTo>
                    <a:pt x="0" y="266"/>
                  </a:moveTo>
                  <a:cubicBezTo>
                    <a:pt x="29" y="270"/>
                    <a:pt x="95" y="299"/>
                    <a:pt x="174" y="297"/>
                  </a:cubicBezTo>
                  <a:cubicBezTo>
                    <a:pt x="253" y="295"/>
                    <a:pt x="403" y="284"/>
                    <a:pt x="477" y="252"/>
                  </a:cubicBezTo>
                  <a:cubicBezTo>
                    <a:pt x="551" y="220"/>
                    <a:pt x="581" y="145"/>
                    <a:pt x="621" y="105"/>
                  </a:cubicBezTo>
                  <a:cubicBezTo>
                    <a:pt x="661" y="65"/>
                    <a:pt x="677" y="22"/>
                    <a:pt x="717" y="12"/>
                  </a:cubicBezTo>
                  <a:cubicBezTo>
                    <a:pt x="757" y="3"/>
                    <a:pt x="821" y="18"/>
                    <a:pt x="861" y="49"/>
                  </a:cubicBezTo>
                  <a:cubicBezTo>
                    <a:pt x="901" y="80"/>
                    <a:pt x="917" y="157"/>
                    <a:pt x="957" y="197"/>
                  </a:cubicBezTo>
                  <a:cubicBezTo>
                    <a:pt x="997" y="237"/>
                    <a:pt x="1053" y="271"/>
                    <a:pt x="1101" y="289"/>
                  </a:cubicBezTo>
                  <a:cubicBezTo>
                    <a:pt x="1149" y="308"/>
                    <a:pt x="1189" y="320"/>
                    <a:pt x="1245" y="308"/>
                  </a:cubicBezTo>
                  <a:cubicBezTo>
                    <a:pt x="1301" y="295"/>
                    <a:pt x="1397" y="249"/>
                    <a:pt x="1437" y="215"/>
                  </a:cubicBezTo>
                  <a:cubicBezTo>
                    <a:pt x="1477" y="182"/>
                    <a:pt x="1461" y="138"/>
                    <a:pt x="1485" y="105"/>
                  </a:cubicBezTo>
                  <a:cubicBezTo>
                    <a:pt x="1509" y="71"/>
                    <a:pt x="1533" y="25"/>
                    <a:pt x="1581" y="12"/>
                  </a:cubicBezTo>
                  <a:cubicBezTo>
                    <a:pt x="1629" y="0"/>
                    <a:pt x="1725" y="3"/>
                    <a:pt x="1773" y="31"/>
                  </a:cubicBezTo>
                  <a:cubicBezTo>
                    <a:pt x="1821" y="58"/>
                    <a:pt x="1837" y="138"/>
                    <a:pt x="1869" y="178"/>
                  </a:cubicBezTo>
                  <a:cubicBezTo>
                    <a:pt x="1901" y="218"/>
                    <a:pt x="1925" y="249"/>
                    <a:pt x="1965" y="271"/>
                  </a:cubicBezTo>
                  <a:cubicBezTo>
                    <a:pt x="2005" y="292"/>
                    <a:pt x="2053" y="311"/>
                    <a:pt x="2109" y="308"/>
                  </a:cubicBezTo>
                  <a:cubicBezTo>
                    <a:pt x="2165" y="305"/>
                    <a:pt x="2245" y="292"/>
                    <a:pt x="2301" y="252"/>
                  </a:cubicBezTo>
                  <a:cubicBezTo>
                    <a:pt x="2357" y="212"/>
                    <a:pt x="2397" y="108"/>
                    <a:pt x="2445" y="68"/>
                  </a:cubicBezTo>
                  <a:cubicBezTo>
                    <a:pt x="2493" y="28"/>
                    <a:pt x="2541" y="9"/>
                    <a:pt x="2589" y="12"/>
                  </a:cubicBezTo>
                  <a:cubicBezTo>
                    <a:pt x="2637" y="15"/>
                    <a:pt x="2693" y="43"/>
                    <a:pt x="2733" y="86"/>
                  </a:cubicBezTo>
                  <a:cubicBezTo>
                    <a:pt x="2773" y="129"/>
                    <a:pt x="2789" y="234"/>
                    <a:pt x="2829" y="271"/>
                  </a:cubicBezTo>
                  <a:cubicBezTo>
                    <a:pt x="2869" y="308"/>
                    <a:pt x="2949" y="302"/>
                    <a:pt x="2973" y="308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:a16="http://schemas.microsoft.com/office/drawing/2014/main" id="{D8306B10-6D68-4769-A4BA-862CCA978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648"/>
              <a:ext cx="2973" cy="80"/>
            </a:xfrm>
            <a:custGeom>
              <a:avLst/>
              <a:gdLst>
                <a:gd name="T0" fmla="*/ 0 w 2973"/>
                <a:gd name="T1" fmla="*/ 266 h 320"/>
                <a:gd name="T2" fmla="*/ 174 w 2973"/>
                <a:gd name="T3" fmla="*/ 297 h 320"/>
                <a:gd name="T4" fmla="*/ 477 w 2973"/>
                <a:gd name="T5" fmla="*/ 252 h 320"/>
                <a:gd name="T6" fmla="*/ 621 w 2973"/>
                <a:gd name="T7" fmla="*/ 105 h 320"/>
                <a:gd name="T8" fmla="*/ 717 w 2973"/>
                <a:gd name="T9" fmla="*/ 12 h 320"/>
                <a:gd name="T10" fmla="*/ 861 w 2973"/>
                <a:gd name="T11" fmla="*/ 49 h 320"/>
                <a:gd name="T12" fmla="*/ 957 w 2973"/>
                <a:gd name="T13" fmla="*/ 197 h 320"/>
                <a:gd name="T14" fmla="*/ 1101 w 2973"/>
                <a:gd name="T15" fmla="*/ 289 h 320"/>
                <a:gd name="T16" fmla="*/ 1245 w 2973"/>
                <a:gd name="T17" fmla="*/ 308 h 320"/>
                <a:gd name="T18" fmla="*/ 1437 w 2973"/>
                <a:gd name="T19" fmla="*/ 215 h 320"/>
                <a:gd name="T20" fmla="*/ 1485 w 2973"/>
                <a:gd name="T21" fmla="*/ 105 h 320"/>
                <a:gd name="T22" fmla="*/ 1581 w 2973"/>
                <a:gd name="T23" fmla="*/ 12 h 320"/>
                <a:gd name="T24" fmla="*/ 1773 w 2973"/>
                <a:gd name="T25" fmla="*/ 31 h 320"/>
                <a:gd name="T26" fmla="*/ 1869 w 2973"/>
                <a:gd name="T27" fmla="*/ 178 h 320"/>
                <a:gd name="T28" fmla="*/ 1965 w 2973"/>
                <a:gd name="T29" fmla="*/ 271 h 320"/>
                <a:gd name="T30" fmla="*/ 2109 w 2973"/>
                <a:gd name="T31" fmla="*/ 308 h 320"/>
                <a:gd name="T32" fmla="*/ 2301 w 2973"/>
                <a:gd name="T33" fmla="*/ 252 h 320"/>
                <a:gd name="T34" fmla="*/ 2445 w 2973"/>
                <a:gd name="T35" fmla="*/ 68 h 320"/>
                <a:gd name="T36" fmla="*/ 2589 w 2973"/>
                <a:gd name="T37" fmla="*/ 12 h 320"/>
                <a:gd name="T38" fmla="*/ 2733 w 2973"/>
                <a:gd name="T39" fmla="*/ 86 h 320"/>
                <a:gd name="T40" fmla="*/ 2829 w 2973"/>
                <a:gd name="T41" fmla="*/ 271 h 320"/>
                <a:gd name="T42" fmla="*/ 2973 w 2973"/>
                <a:gd name="T43" fmla="*/ 30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73" h="320">
                  <a:moveTo>
                    <a:pt x="0" y="266"/>
                  </a:moveTo>
                  <a:cubicBezTo>
                    <a:pt x="29" y="270"/>
                    <a:pt x="95" y="299"/>
                    <a:pt x="174" y="297"/>
                  </a:cubicBezTo>
                  <a:cubicBezTo>
                    <a:pt x="253" y="295"/>
                    <a:pt x="403" y="284"/>
                    <a:pt x="477" y="252"/>
                  </a:cubicBezTo>
                  <a:cubicBezTo>
                    <a:pt x="551" y="220"/>
                    <a:pt x="581" y="145"/>
                    <a:pt x="621" y="105"/>
                  </a:cubicBezTo>
                  <a:cubicBezTo>
                    <a:pt x="661" y="65"/>
                    <a:pt x="677" y="22"/>
                    <a:pt x="717" y="12"/>
                  </a:cubicBezTo>
                  <a:cubicBezTo>
                    <a:pt x="757" y="3"/>
                    <a:pt x="821" y="18"/>
                    <a:pt x="861" y="49"/>
                  </a:cubicBezTo>
                  <a:cubicBezTo>
                    <a:pt x="901" y="80"/>
                    <a:pt x="917" y="157"/>
                    <a:pt x="957" y="197"/>
                  </a:cubicBezTo>
                  <a:cubicBezTo>
                    <a:pt x="997" y="237"/>
                    <a:pt x="1053" y="271"/>
                    <a:pt x="1101" y="289"/>
                  </a:cubicBezTo>
                  <a:cubicBezTo>
                    <a:pt x="1149" y="308"/>
                    <a:pt x="1189" y="320"/>
                    <a:pt x="1245" y="308"/>
                  </a:cubicBezTo>
                  <a:cubicBezTo>
                    <a:pt x="1301" y="295"/>
                    <a:pt x="1397" y="249"/>
                    <a:pt x="1437" y="215"/>
                  </a:cubicBezTo>
                  <a:cubicBezTo>
                    <a:pt x="1477" y="182"/>
                    <a:pt x="1461" y="138"/>
                    <a:pt x="1485" y="105"/>
                  </a:cubicBezTo>
                  <a:cubicBezTo>
                    <a:pt x="1509" y="71"/>
                    <a:pt x="1533" y="25"/>
                    <a:pt x="1581" y="12"/>
                  </a:cubicBezTo>
                  <a:cubicBezTo>
                    <a:pt x="1629" y="0"/>
                    <a:pt x="1725" y="3"/>
                    <a:pt x="1773" y="31"/>
                  </a:cubicBezTo>
                  <a:cubicBezTo>
                    <a:pt x="1821" y="58"/>
                    <a:pt x="1837" y="138"/>
                    <a:pt x="1869" y="178"/>
                  </a:cubicBezTo>
                  <a:cubicBezTo>
                    <a:pt x="1901" y="218"/>
                    <a:pt x="1925" y="249"/>
                    <a:pt x="1965" y="271"/>
                  </a:cubicBezTo>
                  <a:cubicBezTo>
                    <a:pt x="2005" y="292"/>
                    <a:pt x="2053" y="311"/>
                    <a:pt x="2109" y="308"/>
                  </a:cubicBezTo>
                  <a:cubicBezTo>
                    <a:pt x="2165" y="305"/>
                    <a:pt x="2245" y="292"/>
                    <a:pt x="2301" y="252"/>
                  </a:cubicBezTo>
                  <a:cubicBezTo>
                    <a:pt x="2357" y="212"/>
                    <a:pt x="2397" y="108"/>
                    <a:pt x="2445" y="68"/>
                  </a:cubicBezTo>
                  <a:cubicBezTo>
                    <a:pt x="2493" y="28"/>
                    <a:pt x="2541" y="9"/>
                    <a:pt x="2589" y="12"/>
                  </a:cubicBezTo>
                  <a:cubicBezTo>
                    <a:pt x="2637" y="15"/>
                    <a:pt x="2693" y="43"/>
                    <a:pt x="2733" y="86"/>
                  </a:cubicBezTo>
                  <a:cubicBezTo>
                    <a:pt x="2773" y="129"/>
                    <a:pt x="2789" y="234"/>
                    <a:pt x="2829" y="271"/>
                  </a:cubicBezTo>
                  <a:cubicBezTo>
                    <a:pt x="2869" y="308"/>
                    <a:pt x="2949" y="302"/>
                    <a:pt x="2973" y="308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8" name="Text Box 14">
              <a:extLst>
                <a:ext uri="{FF2B5EF4-FFF2-40B4-BE49-F238E27FC236}">
                  <a16:creationId xmlns:a16="http://schemas.microsoft.com/office/drawing/2014/main" id="{48E947FE-607C-4A5E-927C-02D68970C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Жертва</a:t>
              </a:r>
            </a:p>
          </p:txBody>
        </p:sp>
        <p:sp>
          <p:nvSpPr>
            <p:cNvPr id="11279" name="Text Box 15">
              <a:extLst>
                <a:ext uri="{FF2B5EF4-FFF2-40B4-BE49-F238E27FC236}">
                  <a16:creationId xmlns:a16="http://schemas.microsoft.com/office/drawing/2014/main" id="{F5C52CC1-1663-42D4-972E-AEB93BE4A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01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Хищник</a:t>
              </a:r>
            </a:p>
          </p:txBody>
        </p:sp>
        <p:sp>
          <p:nvSpPr>
            <p:cNvPr id="11280" name="Text Box 16">
              <a:extLst>
                <a:ext uri="{FF2B5EF4-FFF2-40B4-BE49-F238E27FC236}">
                  <a16:creationId xmlns:a16="http://schemas.microsoft.com/office/drawing/2014/main" id="{383017B8-E056-4E9B-9760-CAC1F40B4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97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Жертва</a:t>
              </a:r>
            </a:p>
          </p:txBody>
        </p:sp>
        <p:sp>
          <p:nvSpPr>
            <p:cNvPr id="11281" name="Text Box 17">
              <a:extLst>
                <a:ext uri="{FF2B5EF4-FFF2-40B4-BE49-F238E27FC236}">
                  <a16:creationId xmlns:a16="http://schemas.microsoft.com/office/drawing/2014/main" id="{9785E7A8-7619-4A45-9985-1FB93A69B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3216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Хищник 1</a:t>
              </a:r>
            </a:p>
          </p:txBody>
        </p:sp>
        <p:sp>
          <p:nvSpPr>
            <p:cNvPr id="11282" name="Text Box 18">
              <a:extLst>
                <a:ext uri="{FF2B5EF4-FFF2-40B4-BE49-F238E27FC236}">
                  <a16:creationId xmlns:a16="http://schemas.microsoft.com/office/drawing/2014/main" id="{CE7AF996-6C04-478F-BD55-029046B0B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3504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1"/>
                  </a:solidFill>
                  <a:latin typeface="Arial" panose="020B0604020202020204" pitchFamily="34" charset="0"/>
                </a:rPr>
                <a:t>Хищник 2</a:t>
              </a:r>
            </a:p>
          </p:txBody>
        </p:sp>
        <p:sp>
          <p:nvSpPr>
            <p:cNvPr id="11283" name="Text Box 19">
              <a:extLst>
                <a:ext uri="{FF2B5EF4-FFF2-40B4-BE49-F238E27FC236}">
                  <a16:creationId xmlns:a16="http://schemas.microsoft.com/office/drawing/2014/main" id="{82C85968-2B19-4673-A963-F7F793949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" y="1392"/>
              <a:ext cx="277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>
                  <a:latin typeface="Arial" panose="020B0604020202020204" pitchFamily="34" charset="0"/>
                </a:rPr>
                <a:t>Численность</a:t>
              </a:r>
            </a:p>
          </p:txBody>
        </p:sp>
        <p:sp>
          <p:nvSpPr>
            <p:cNvPr id="11284" name="Text Box 20">
              <a:extLst>
                <a:ext uri="{FF2B5EF4-FFF2-40B4-BE49-F238E27FC236}">
                  <a16:creationId xmlns:a16="http://schemas.microsoft.com/office/drawing/2014/main" id="{8693BFAE-E370-44AF-A63A-2A803E026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" y="2736"/>
              <a:ext cx="277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>
                  <a:latin typeface="Arial" panose="020B0604020202020204" pitchFamily="34" charset="0"/>
                </a:rPr>
                <a:t>Численность</a:t>
              </a:r>
            </a:p>
          </p:txBody>
        </p:sp>
        <p:sp>
          <p:nvSpPr>
            <p:cNvPr id="11285" name="Text Box 21">
              <a:extLst>
                <a:ext uri="{FF2B5EF4-FFF2-40B4-BE49-F238E27FC236}">
                  <a16:creationId xmlns:a16="http://schemas.microsoft.com/office/drawing/2014/main" id="{72855453-5542-444F-BA59-538E8646E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2544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>
                  <a:latin typeface="Arial" panose="020B0604020202020204" pitchFamily="34" charset="0"/>
                </a:rPr>
                <a:t>Время</a:t>
              </a:r>
            </a:p>
          </p:txBody>
        </p:sp>
        <p:sp>
          <p:nvSpPr>
            <p:cNvPr id="11286" name="Text Box 22">
              <a:extLst>
                <a:ext uri="{FF2B5EF4-FFF2-40B4-BE49-F238E27FC236}">
                  <a16:creationId xmlns:a16="http://schemas.microsoft.com/office/drawing/2014/main" id="{DC5689BB-B5BA-4D89-AEFD-58B06BD11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888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>
                  <a:latin typeface="Arial" panose="020B0604020202020204" pitchFamily="34" charset="0"/>
                </a:rPr>
                <a:t>Время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A1F83AB-7E98-4A63-9EA3-4CE19C1FC4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>
                <a:solidFill>
                  <a:srgbClr val="CC3300"/>
                </a:solidFill>
                <a:cs typeface="Times New Roman" panose="02020603050405020304" pitchFamily="18" charset="0"/>
              </a:rPr>
              <a:t>Биосфера – область распространения жизни на Земле.</a:t>
            </a:r>
            <a:r>
              <a:rPr lang="ru-RU" altLang="ru-RU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88F3E7B-A5F8-4E00-9D37-6BB29ED8B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133601"/>
            <a:ext cx="8229600" cy="3992563"/>
          </a:xfrm>
        </p:spPr>
        <p:txBody>
          <a:bodyPr/>
          <a:lstStyle/>
          <a:p>
            <a:r>
              <a:rPr lang="ru-RU" altLang="ru-RU"/>
              <a:t>В атмосфере – 10…15 км (нижняя граница озонового слоя).</a:t>
            </a:r>
          </a:p>
          <a:p>
            <a:r>
              <a:rPr lang="ru-RU" altLang="ru-RU"/>
              <a:t>В литосфере – до глубины 4 км (максимальная плотность организмов – в почвенном слое толщиной до 0,5 м).</a:t>
            </a:r>
          </a:p>
          <a:p>
            <a:r>
              <a:rPr lang="ru-RU" altLang="ru-RU"/>
              <a:t>В гидросфере – до максимальных глубин.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A282D6E-9BF6-48C4-9C94-896C448422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274638"/>
            <a:ext cx="8915400" cy="762000"/>
          </a:xfrm>
        </p:spPr>
        <p:txBody>
          <a:bodyPr/>
          <a:lstStyle/>
          <a:p>
            <a:r>
              <a:rPr lang="ru-RU" altLang="ru-RU" sz="3600" dirty="0">
                <a:solidFill>
                  <a:srgbClr val="CC3300"/>
                </a:solidFill>
              </a:rPr>
              <a:t>Загрязнение воздуха. Пороговый уровень воздействия загрязнителя на организм</a:t>
            </a: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CB9C0398-8894-4302-BE53-8A8F20EA4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1676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12F3A590-F447-4D29-B7B1-A8192C438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5943600"/>
            <a:ext cx="693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87AD6CC9-F6BD-42E8-A089-086716CD0456}"/>
              </a:ext>
            </a:extLst>
          </p:cNvPr>
          <p:cNvSpPr>
            <a:spLocks/>
          </p:cNvSpPr>
          <p:nvPr/>
        </p:nvSpPr>
        <p:spPr bwMode="auto">
          <a:xfrm>
            <a:off x="7354888" y="5443538"/>
            <a:ext cx="2290762" cy="271462"/>
          </a:xfrm>
          <a:prstGeom prst="callout2">
            <a:avLst>
              <a:gd name="adj1" fmla="val 46199"/>
              <a:gd name="adj2" fmla="val -3602"/>
              <a:gd name="adj3" fmla="val 46199"/>
              <a:gd name="adj4" fmla="val -17718"/>
              <a:gd name="adj5" fmla="val -125731"/>
              <a:gd name="adj6" fmla="val -32282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ru-RU" altLang="ru-RU" sz="1600">
                <a:latin typeface="Times New Roman" panose="02020603050405020304" pitchFamily="18" charset="0"/>
              </a:rPr>
              <a:t>Пороговый уровень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7D5FD0BB-8824-422A-BD4F-413A3908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1" y="5029201"/>
            <a:ext cx="19780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ru-RU" altLang="ru-RU" sz="1600">
                <a:latin typeface="Times New Roman" panose="02020603050405020304" pitchFamily="18" charset="0"/>
              </a:rPr>
              <a:t>Вредных последствий нет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5DD50CDE-259E-4643-AF16-06D39A78F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1" y="3124200"/>
            <a:ext cx="12747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ru-RU" altLang="ru-RU" sz="1600">
                <a:latin typeface="Times New Roman" panose="02020603050405020304" pitchFamily="18" charset="0"/>
              </a:rPr>
              <a:t>Смерть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96814F70-239D-44A5-AE61-CCF6EFEC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905000"/>
            <a:ext cx="990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/>
          <a:lstStyle/>
          <a:p>
            <a:pPr algn="ctr" eaLnBrk="0" hangingPunct="0"/>
            <a:r>
              <a:rPr lang="ru-RU" altLang="ru-RU" sz="1600" b="1">
                <a:latin typeface="Times New Roman" panose="02020603050405020304" pitchFamily="18" charset="0"/>
              </a:rPr>
              <a:t>Экспо-зиция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E61BC83A-EF72-4495-8C57-63A576946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019800"/>
            <a:ext cx="17145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r>
              <a:rPr lang="ru-RU" altLang="ru-RU" sz="1600" b="1">
                <a:latin typeface="Times New Roman" panose="02020603050405020304" pitchFamily="18" charset="0"/>
              </a:rPr>
              <a:t>Концентрация</a:t>
            </a:r>
          </a:p>
        </p:txBody>
      </p:sp>
      <p:sp>
        <p:nvSpPr>
          <p:cNvPr id="6158" name="Freeform 14">
            <a:extLst>
              <a:ext uri="{FF2B5EF4-FFF2-40B4-BE49-F238E27FC236}">
                <a16:creationId xmlns:a16="http://schemas.microsoft.com/office/drawing/2014/main" id="{357BBE7D-19F7-42F1-9690-44A8ACBB25FC}"/>
              </a:ext>
            </a:extLst>
          </p:cNvPr>
          <p:cNvSpPr>
            <a:spLocks/>
          </p:cNvSpPr>
          <p:nvPr/>
        </p:nvSpPr>
        <p:spPr bwMode="auto">
          <a:xfrm>
            <a:off x="3371850" y="1981201"/>
            <a:ext cx="5524500" cy="3287713"/>
          </a:xfrm>
          <a:custGeom>
            <a:avLst/>
            <a:gdLst>
              <a:gd name="T0" fmla="*/ 0 w 3212"/>
              <a:gd name="T1" fmla="*/ 0 h 1495"/>
              <a:gd name="T2" fmla="*/ 501 w 3212"/>
              <a:gd name="T3" fmla="*/ 875 h 1495"/>
              <a:gd name="T4" fmla="*/ 1563 w 3212"/>
              <a:gd name="T5" fmla="*/ 1368 h 1495"/>
              <a:gd name="T6" fmla="*/ 3212 w 3212"/>
              <a:gd name="T7" fmla="*/ 1495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12" h="1495">
                <a:moveTo>
                  <a:pt x="0" y="0"/>
                </a:moveTo>
                <a:cubicBezTo>
                  <a:pt x="83" y="146"/>
                  <a:pt x="241" y="647"/>
                  <a:pt x="501" y="875"/>
                </a:cubicBezTo>
                <a:cubicBezTo>
                  <a:pt x="761" y="1103"/>
                  <a:pt x="1111" y="1265"/>
                  <a:pt x="1563" y="1368"/>
                </a:cubicBezTo>
                <a:cubicBezTo>
                  <a:pt x="2015" y="1471"/>
                  <a:pt x="2869" y="1469"/>
                  <a:pt x="3212" y="1495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9" name="Freeform 15">
            <a:extLst>
              <a:ext uri="{FF2B5EF4-FFF2-40B4-BE49-F238E27FC236}">
                <a16:creationId xmlns:a16="http://schemas.microsoft.com/office/drawing/2014/main" id="{98121FBD-E9E3-49BF-A1B5-DBDAC096F71A}"/>
              </a:ext>
            </a:extLst>
          </p:cNvPr>
          <p:cNvSpPr>
            <a:spLocks/>
          </p:cNvSpPr>
          <p:nvPr/>
        </p:nvSpPr>
        <p:spPr bwMode="auto">
          <a:xfrm>
            <a:off x="4279900" y="1676401"/>
            <a:ext cx="4953000" cy="2830513"/>
          </a:xfrm>
          <a:custGeom>
            <a:avLst/>
            <a:gdLst>
              <a:gd name="T0" fmla="*/ 0 w 3212"/>
              <a:gd name="T1" fmla="*/ 0 h 1495"/>
              <a:gd name="T2" fmla="*/ 501 w 3212"/>
              <a:gd name="T3" fmla="*/ 875 h 1495"/>
              <a:gd name="T4" fmla="*/ 1563 w 3212"/>
              <a:gd name="T5" fmla="*/ 1368 h 1495"/>
              <a:gd name="T6" fmla="*/ 3212 w 3212"/>
              <a:gd name="T7" fmla="*/ 1495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12" h="1495">
                <a:moveTo>
                  <a:pt x="0" y="0"/>
                </a:moveTo>
                <a:cubicBezTo>
                  <a:pt x="83" y="146"/>
                  <a:pt x="241" y="647"/>
                  <a:pt x="501" y="875"/>
                </a:cubicBezTo>
                <a:cubicBezTo>
                  <a:pt x="761" y="1103"/>
                  <a:pt x="1111" y="1265"/>
                  <a:pt x="1563" y="1368"/>
                </a:cubicBezTo>
                <a:cubicBezTo>
                  <a:pt x="2015" y="1471"/>
                  <a:pt x="2869" y="1469"/>
                  <a:pt x="3212" y="1495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Text Box 16">
            <a:extLst>
              <a:ext uri="{FF2B5EF4-FFF2-40B4-BE49-F238E27FC236}">
                <a16:creationId xmlns:a16="http://schemas.microsoft.com/office/drawing/2014/main" id="{F7AA6C0F-3608-4EE2-8E9C-EDE017046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3657600"/>
            <a:ext cx="165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ru-RU" altLang="ru-RU" sz="1600">
                <a:latin typeface="Times New Roman" panose="02020603050405020304" pitchFamily="18" charset="0"/>
              </a:rPr>
              <a:t>Вредные последствия есть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6B99E3F-BE79-41E0-9921-3C873108B5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85950" y="381000"/>
            <a:ext cx="8420100" cy="1143000"/>
          </a:xfrm>
        </p:spPr>
        <p:txBody>
          <a:bodyPr/>
          <a:lstStyle/>
          <a:p>
            <a:r>
              <a:rPr lang="ru-RU" altLang="ru-RU" sz="5400">
                <a:solidFill>
                  <a:srgbClr val="CC3300"/>
                </a:solidFill>
              </a:rPr>
              <a:t>Нормирование качества воздуха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0A56196-8F2E-49F9-AC65-ECF7C5F38C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905" y="1828800"/>
            <a:ext cx="10981677" cy="4495800"/>
          </a:xfrm>
        </p:spPr>
        <p:txBody>
          <a:bodyPr/>
          <a:lstStyle/>
          <a:p>
            <a:r>
              <a:rPr lang="ru-RU" altLang="ru-RU" dirty="0">
                <a:cs typeface="Times New Roman" panose="02020603050405020304" pitchFamily="18" charset="0"/>
              </a:rPr>
              <a:t>Предельно допустимая концентрация примеси в воздухе (ПДК) — это максимальная концентрация примеси, отнесенная к определенному времени осреднения, которая при периодическом воздействии или на протяжении всей жизни человека не оказывает на него вредного влияния, включая отдаленные последствия, и на окружающую среду в целом.</a:t>
            </a:r>
            <a:r>
              <a:rPr lang="ru-RU" altLang="ru-RU" dirty="0"/>
              <a:t> Различают ПДК в рабочей зоне (</a:t>
            </a:r>
            <a:r>
              <a:rPr lang="ru-RU" altLang="ru-RU" dirty="0" err="1"/>
              <a:t>ПДК</a:t>
            </a:r>
            <a:r>
              <a:rPr lang="ru-RU" altLang="ru-RU" sz="1800" dirty="0" err="1"/>
              <a:t>рз</a:t>
            </a:r>
            <a:r>
              <a:rPr lang="ru-RU" altLang="ru-RU" dirty="0"/>
              <a:t>), максимально-разовую (</a:t>
            </a:r>
            <a:r>
              <a:rPr lang="ru-RU" altLang="ru-RU" dirty="0" err="1"/>
              <a:t>ПДК</a:t>
            </a:r>
            <a:r>
              <a:rPr lang="ru-RU" altLang="ru-RU" sz="1800" dirty="0" err="1"/>
              <a:t>мр</a:t>
            </a:r>
            <a:r>
              <a:rPr lang="ru-RU" altLang="ru-RU" dirty="0"/>
              <a:t>), Среднесуточную (</a:t>
            </a:r>
            <a:r>
              <a:rPr lang="ru-RU" altLang="ru-RU" dirty="0" err="1"/>
              <a:t>ПДК</a:t>
            </a:r>
            <a:r>
              <a:rPr lang="ru-RU" altLang="ru-RU" sz="1800" dirty="0" err="1"/>
              <a:t>сс</a:t>
            </a:r>
            <a:r>
              <a:rPr lang="ru-RU" altLang="ru-RU" dirty="0"/>
              <a:t>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2397825-05FC-43CB-A4DF-F0741DF925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457200"/>
            <a:ext cx="8420100" cy="990600"/>
          </a:xfrm>
        </p:spPr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Принцип расчёта ПДВ</a:t>
            </a:r>
          </a:p>
        </p:txBody>
      </p:sp>
      <p:grpSp>
        <p:nvGrpSpPr>
          <p:cNvPr id="10288" name="Group 48">
            <a:extLst>
              <a:ext uri="{FF2B5EF4-FFF2-40B4-BE49-F238E27FC236}">
                <a16:creationId xmlns:a16="http://schemas.microsoft.com/office/drawing/2014/main" id="{BF4D7852-4B1C-4813-9968-8E0E8CB7AD34}"/>
              </a:ext>
            </a:extLst>
          </p:cNvPr>
          <p:cNvGrpSpPr>
            <a:grpSpLocks/>
          </p:cNvGrpSpPr>
          <p:nvPr/>
        </p:nvGrpSpPr>
        <p:grpSpPr bwMode="auto">
          <a:xfrm>
            <a:off x="1971676" y="1905000"/>
            <a:ext cx="8266113" cy="4495800"/>
            <a:chOff x="482" y="1200"/>
            <a:chExt cx="4806" cy="2832"/>
          </a:xfrm>
        </p:grpSpPr>
        <p:grpSp>
          <p:nvGrpSpPr>
            <p:cNvPr id="10247" name="Group 7">
              <a:extLst>
                <a:ext uri="{FF2B5EF4-FFF2-40B4-BE49-F238E27FC236}">
                  <a16:creationId xmlns:a16="http://schemas.microsoft.com/office/drawing/2014/main" id="{2502A386-BFAB-4EBD-A452-A43EE425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" y="1285"/>
              <a:ext cx="4647" cy="2223"/>
              <a:chOff x="2061" y="2714"/>
              <a:chExt cx="8109" cy="3640"/>
            </a:xfrm>
          </p:grpSpPr>
          <p:grpSp>
            <p:nvGrpSpPr>
              <p:cNvPr id="10248" name="Group 8">
                <a:extLst>
                  <a:ext uri="{FF2B5EF4-FFF2-40B4-BE49-F238E27FC236}">
                    <a16:creationId xmlns:a16="http://schemas.microsoft.com/office/drawing/2014/main" id="{987CF6AD-3A1F-4772-88C0-4090FA6379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14" y="5454"/>
                <a:ext cx="1187" cy="900"/>
                <a:chOff x="8614" y="4539"/>
                <a:chExt cx="1440" cy="1275"/>
              </a:xfrm>
            </p:grpSpPr>
            <p:sp>
              <p:nvSpPr>
                <p:cNvPr id="10249" name="Rectangle 9">
                  <a:extLst>
                    <a:ext uri="{FF2B5EF4-FFF2-40B4-BE49-F238E27FC236}">
                      <a16:creationId xmlns:a16="http://schemas.microsoft.com/office/drawing/2014/main" id="{0283F6B3-C951-4946-A58E-D700E51B1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4" y="5094"/>
                  <a:ext cx="900" cy="72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0" name="AutoShape 10">
                  <a:extLst>
                    <a:ext uri="{FF2B5EF4-FFF2-40B4-BE49-F238E27FC236}">
                      <a16:creationId xmlns:a16="http://schemas.microsoft.com/office/drawing/2014/main" id="{A681686B-ADE7-4792-972C-D4849289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14" y="4539"/>
                  <a:ext cx="1440" cy="54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1" name="Rectangle 11">
                  <a:extLst>
                    <a:ext uri="{FF2B5EF4-FFF2-40B4-BE49-F238E27FC236}">
                      <a16:creationId xmlns:a16="http://schemas.microsoft.com/office/drawing/2014/main" id="{C7B20BDE-069A-4434-A83C-C5C73266C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0" y="5274"/>
                  <a:ext cx="228" cy="293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0252" name="Group 12">
                <a:extLst>
                  <a:ext uri="{FF2B5EF4-FFF2-40B4-BE49-F238E27FC236}">
                    <a16:creationId xmlns:a16="http://schemas.microsoft.com/office/drawing/2014/main" id="{493E0DCD-E5C5-441B-8191-3947916AB8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1" y="5247"/>
                <a:ext cx="1480" cy="1107"/>
                <a:chOff x="6081" y="4881"/>
                <a:chExt cx="1480" cy="1107"/>
              </a:xfrm>
            </p:grpSpPr>
            <p:grpSp>
              <p:nvGrpSpPr>
                <p:cNvPr id="10253" name="Group 13">
                  <a:extLst>
                    <a:ext uri="{FF2B5EF4-FFF2-40B4-BE49-F238E27FC236}">
                      <a16:creationId xmlns:a16="http://schemas.microsoft.com/office/drawing/2014/main" id="{2BBEC4BB-B814-431A-83A1-59BE06B4DC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0" y="4881"/>
                  <a:ext cx="840" cy="868"/>
                  <a:chOff x="6081" y="4281"/>
                  <a:chExt cx="1183" cy="1501"/>
                </a:xfrm>
              </p:grpSpPr>
              <p:sp>
                <p:nvSpPr>
                  <p:cNvPr id="10254" name="Freeform 14">
                    <a:extLst>
                      <a:ext uri="{FF2B5EF4-FFF2-40B4-BE49-F238E27FC236}">
                        <a16:creationId xmlns:a16="http://schemas.microsoft.com/office/drawing/2014/main" id="{4CE1DCE3-27DA-41A3-AD56-4206A046F7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2" y="4924"/>
                    <a:ext cx="398" cy="858"/>
                  </a:xfrm>
                  <a:custGeom>
                    <a:avLst/>
                    <a:gdLst>
                      <a:gd name="T0" fmla="*/ 129 w 398"/>
                      <a:gd name="T1" fmla="*/ 0 h 858"/>
                      <a:gd name="T2" fmla="*/ 104 w 398"/>
                      <a:gd name="T3" fmla="*/ 592 h 858"/>
                      <a:gd name="T4" fmla="*/ 52 w 398"/>
                      <a:gd name="T5" fmla="*/ 772 h 858"/>
                      <a:gd name="T6" fmla="*/ 27 w 398"/>
                      <a:gd name="T7" fmla="*/ 810 h 858"/>
                      <a:gd name="T8" fmla="*/ 14 w 398"/>
                      <a:gd name="T9" fmla="*/ 849 h 858"/>
                      <a:gd name="T10" fmla="*/ 374 w 398"/>
                      <a:gd name="T11" fmla="*/ 836 h 858"/>
                      <a:gd name="T12" fmla="*/ 348 w 398"/>
                      <a:gd name="T13" fmla="*/ 772 h 858"/>
                      <a:gd name="T14" fmla="*/ 335 w 398"/>
                      <a:gd name="T15" fmla="*/ 733 h 858"/>
                      <a:gd name="T16" fmla="*/ 284 w 398"/>
                      <a:gd name="T17" fmla="*/ 515 h 858"/>
                      <a:gd name="T18" fmla="*/ 258 w 398"/>
                      <a:gd name="T19" fmla="*/ 13 h 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8" h="858">
                        <a:moveTo>
                          <a:pt x="129" y="0"/>
                        </a:moveTo>
                        <a:cubicBezTo>
                          <a:pt x="204" y="222"/>
                          <a:pt x="127" y="118"/>
                          <a:pt x="104" y="592"/>
                        </a:cubicBezTo>
                        <a:cubicBezTo>
                          <a:pt x="102" y="642"/>
                          <a:pt x="74" y="728"/>
                          <a:pt x="52" y="772"/>
                        </a:cubicBezTo>
                        <a:cubicBezTo>
                          <a:pt x="45" y="786"/>
                          <a:pt x="34" y="796"/>
                          <a:pt x="27" y="810"/>
                        </a:cubicBezTo>
                        <a:cubicBezTo>
                          <a:pt x="21" y="822"/>
                          <a:pt x="0" y="848"/>
                          <a:pt x="14" y="849"/>
                        </a:cubicBezTo>
                        <a:cubicBezTo>
                          <a:pt x="134" y="858"/>
                          <a:pt x="254" y="840"/>
                          <a:pt x="374" y="836"/>
                        </a:cubicBezTo>
                        <a:cubicBezTo>
                          <a:pt x="398" y="764"/>
                          <a:pt x="391" y="826"/>
                          <a:pt x="348" y="772"/>
                        </a:cubicBezTo>
                        <a:cubicBezTo>
                          <a:pt x="339" y="761"/>
                          <a:pt x="339" y="746"/>
                          <a:pt x="335" y="733"/>
                        </a:cubicBezTo>
                        <a:cubicBezTo>
                          <a:pt x="325" y="652"/>
                          <a:pt x="310" y="590"/>
                          <a:pt x="284" y="515"/>
                        </a:cubicBezTo>
                        <a:cubicBezTo>
                          <a:pt x="266" y="352"/>
                          <a:pt x="262" y="84"/>
                          <a:pt x="258" y="13"/>
                        </a:cubicBezTo>
                      </a:path>
                    </a:pathLst>
                  </a:custGeom>
                  <a:solidFill>
                    <a:srgbClr val="9933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255" name="Freeform 15">
                    <a:extLst>
                      <a:ext uri="{FF2B5EF4-FFF2-40B4-BE49-F238E27FC236}">
                        <a16:creationId xmlns:a16="http://schemas.microsoft.com/office/drawing/2014/main" id="{75F2E60E-5A41-4C07-99EC-4CB51985B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1" y="4281"/>
                    <a:ext cx="1183" cy="953"/>
                  </a:xfrm>
                  <a:custGeom>
                    <a:avLst/>
                    <a:gdLst>
                      <a:gd name="T0" fmla="*/ 90 w 1183"/>
                      <a:gd name="T1" fmla="*/ 206 h 953"/>
                      <a:gd name="T2" fmla="*/ 103 w 1183"/>
                      <a:gd name="T3" fmla="*/ 116 h 953"/>
                      <a:gd name="T4" fmla="*/ 232 w 1183"/>
                      <a:gd name="T5" fmla="*/ 65 h 953"/>
                      <a:gd name="T6" fmla="*/ 270 w 1183"/>
                      <a:gd name="T7" fmla="*/ 78 h 953"/>
                      <a:gd name="T8" fmla="*/ 283 w 1183"/>
                      <a:gd name="T9" fmla="*/ 39 h 953"/>
                      <a:gd name="T10" fmla="*/ 373 w 1183"/>
                      <a:gd name="T11" fmla="*/ 0 h 953"/>
                      <a:gd name="T12" fmla="*/ 540 w 1183"/>
                      <a:gd name="T13" fmla="*/ 13 h 953"/>
                      <a:gd name="T14" fmla="*/ 592 w 1183"/>
                      <a:gd name="T15" fmla="*/ 78 h 953"/>
                      <a:gd name="T16" fmla="*/ 630 w 1183"/>
                      <a:gd name="T17" fmla="*/ 103 h 953"/>
                      <a:gd name="T18" fmla="*/ 862 w 1183"/>
                      <a:gd name="T19" fmla="*/ 116 h 953"/>
                      <a:gd name="T20" fmla="*/ 965 w 1183"/>
                      <a:gd name="T21" fmla="*/ 206 h 953"/>
                      <a:gd name="T22" fmla="*/ 990 w 1183"/>
                      <a:gd name="T23" fmla="*/ 283 h 953"/>
                      <a:gd name="T24" fmla="*/ 1003 w 1183"/>
                      <a:gd name="T25" fmla="*/ 386 h 953"/>
                      <a:gd name="T26" fmla="*/ 1042 w 1183"/>
                      <a:gd name="T27" fmla="*/ 399 h 953"/>
                      <a:gd name="T28" fmla="*/ 1080 w 1183"/>
                      <a:gd name="T29" fmla="*/ 438 h 953"/>
                      <a:gd name="T30" fmla="*/ 1132 w 1183"/>
                      <a:gd name="T31" fmla="*/ 463 h 953"/>
                      <a:gd name="T32" fmla="*/ 1183 w 1183"/>
                      <a:gd name="T33" fmla="*/ 592 h 953"/>
                      <a:gd name="T34" fmla="*/ 1170 w 1183"/>
                      <a:gd name="T35" fmla="*/ 695 h 953"/>
                      <a:gd name="T36" fmla="*/ 952 w 1183"/>
                      <a:gd name="T37" fmla="*/ 785 h 953"/>
                      <a:gd name="T38" fmla="*/ 849 w 1183"/>
                      <a:gd name="T39" fmla="*/ 862 h 953"/>
                      <a:gd name="T40" fmla="*/ 772 w 1183"/>
                      <a:gd name="T41" fmla="*/ 900 h 953"/>
                      <a:gd name="T42" fmla="*/ 373 w 1183"/>
                      <a:gd name="T43" fmla="*/ 823 h 953"/>
                      <a:gd name="T44" fmla="*/ 103 w 1183"/>
                      <a:gd name="T45" fmla="*/ 849 h 953"/>
                      <a:gd name="T46" fmla="*/ 26 w 1183"/>
                      <a:gd name="T47" fmla="*/ 618 h 953"/>
                      <a:gd name="T48" fmla="*/ 0 w 1183"/>
                      <a:gd name="T49" fmla="*/ 540 h 953"/>
                      <a:gd name="T50" fmla="*/ 129 w 1183"/>
                      <a:gd name="T51" fmla="*/ 412 h 953"/>
                      <a:gd name="T52" fmla="*/ 90 w 1183"/>
                      <a:gd name="T53" fmla="*/ 206 h 9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183" h="953">
                        <a:moveTo>
                          <a:pt x="90" y="206"/>
                        </a:moveTo>
                        <a:cubicBezTo>
                          <a:pt x="94" y="176"/>
                          <a:pt x="91" y="144"/>
                          <a:pt x="103" y="116"/>
                        </a:cubicBezTo>
                        <a:cubicBezTo>
                          <a:pt x="119" y="81"/>
                          <a:pt x="200" y="76"/>
                          <a:pt x="232" y="65"/>
                        </a:cubicBezTo>
                        <a:cubicBezTo>
                          <a:pt x="245" y="69"/>
                          <a:pt x="258" y="84"/>
                          <a:pt x="270" y="78"/>
                        </a:cubicBezTo>
                        <a:cubicBezTo>
                          <a:pt x="282" y="72"/>
                          <a:pt x="273" y="49"/>
                          <a:pt x="283" y="39"/>
                        </a:cubicBezTo>
                        <a:cubicBezTo>
                          <a:pt x="298" y="24"/>
                          <a:pt x="350" y="8"/>
                          <a:pt x="373" y="0"/>
                        </a:cubicBezTo>
                        <a:cubicBezTo>
                          <a:pt x="429" y="4"/>
                          <a:pt x="485" y="3"/>
                          <a:pt x="540" y="13"/>
                        </a:cubicBezTo>
                        <a:cubicBezTo>
                          <a:pt x="601" y="25"/>
                          <a:pt x="564" y="43"/>
                          <a:pt x="592" y="78"/>
                        </a:cubicBezTo>
                        <a:cubicBezTo>
                          <a:pt x="601" y="90"/>
                          <a:pt x="617" y="95"/>
                          <a:pt x="630" y="103"/>
                        </a:cubicBezTo>
                        <a:cubicBezTo>
                          <a:pt x="707" y="77"/>
                          <a:pt x="786" y="91"/>
                          <a:pt x="862" y="116"/>
                        </a:cubicBezTo>
                        <a:cubicBezTo>
                          <a:pt x="952" y="177"/>
                          <a:pt x="922" y="142"/>
                          <a:pt x="965" y="206"/>
                        </a:cubicBezTo>
                        <a:cubicBezTo>
                          <a:pt x="973" y="232"/>
                          <a:pt x="982" y="257"/>
                          <a:pt x="990" y="283"/>
                        </a:cubicBezTo>
                        <a:cubicBezTo>
                          <a:pt x="1001" y="316"/>
                          <a:pt x="989" y="354"/>
                          <a:pt x="1003" y="386"/>
                        </a:cubicBezTo>
                        <a:cubicBezTo>
                          <a:pt x="1009" y="399"/>
                          <a:pt x="1029" y="395"/>
                          <a:pt x="1042" y="399"/>
                        </a:cubicBezTo>
                        <a:cubicBezTo>
                          <a:pt x="1055" y="412"/>
                          <a:pt x="1065" y="427"/>
                          <a:pt x="1080" y="438"/>
                        </a:cubicBezTo>
                        <a:cubicBezTo>
                          <a:pt x="1096" y="449"/>
                          <a:pt x="1120" y="448"/>
                          <a:pt x="1132" y="463"/>
                        </a:cubicBezTo>
                        <a:cubicBezTo>
                          <a:pt x="1160" y="500"/>
                          <a:pt x="1163" y="550"/>
                          <a:pt x="1183" y="592"/>
                        </a:cubicBezTo>
                        <a:cubicBezTo>
                          <a:pt x="1179" y="626"/>
                          <a:pt x="1182" y="662"/>
                          <a:pt x="1170" y="695"/>
                        </a:cubicBezTo>
                        <a:cubicBezTo>
                          <a:pt x="1142" y="772"/>
                          <a:pt x="1009" y="778"/>
                          <a:pt x="952" y="785"/>
                        </a:cubicBezTo>
                        <a:cubicBezTo>
                          <a:pt x="919" y="833"/>
                          <a:pt x="898" y="837"/>
                          <a:pt x="849" y="862"/>
                        </a:cubicBezTo>
                        <a:cubicBezTo>
                          <a:pt x="754" y="910"/>
                          <a:pt x="863" y="871"/>
                          <a:pt x="772" y="900"/>
                        </a:cubicBezTo>
                        <a:cubicBezTo>
                          <a:pt x="622" y="894"/>
                          <a:pt x="460" y="953"/>
                          <a:pt x="373" y="823"/>
                        </a:cubicBezTo>
                        <a:cubicBezTo>
                          <a:pt x="277" y="889"/>
                          <a:pt x="249" y="859"/>
                          <a:pt x="103" y="849"/>
                        </a:cubicBezTo>
                        <a:cubicBezTo>
                          <a:pt x="17" y="760"/>
                          <a:pt x="51" y="768"/>
                          <a:pt x="26" y="618"/>
                        </a:cubicBezTo>
                        <a:cubicBezTo>
                          <a:pt x="21" y="591"/>
                          <a:pt x="0" y="540"/>
                          <a:pt x="0" y="540"/>
                        </a:cubicBezTo>
                        <a:cubicBezTo>
                          <a:pt x="23" y="452"/>
                          <a:pt x="41" y="434"/>
                          <a:pt x="129" y="412"/>
                        </a:cubicBezTo>
                        <a:cubicBezTo>
                          <a:pt x="144" y="356"/>
                          <a:pt x="94" y="255"/>
                          <a:pt x="90" y="206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256" name="Group 16">
                  <a:extLst>
                    <a:ext uri="{FF2B5EF4-FFF2-40B4-BE49-F238E27FC236}">
                      <a16:creationId xmlns:a16="http://schemas.microsoft.com/office/drawing/2014/main" id="{4601DB85-04CD-4536-8965-40AB70E874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81" y="4914"/>
                  <a:ext cx="840" cy="868"/>
                  <a:chOff x="6081" y="4281"/>
                  <a:chExt cx="1183" cy="1501"/>
                </a:xfrm>
              </p:grpSpPr>
              <p:sp>
                <p:nvSpPr>
                  <p:cNvPr id="10257" name="Freeform 17">
                    <a:extLst>
                      <a:ext uri="{FF2B5EF4-FFF2-40B4-BE49-F238E27FC236}">
                        <a16:creationId xmlns:a16="http://schemas.microsoft.com/office/drawing/2014/main" id="{1E38FFF3-F429-40D1-A8E4-076BFC7451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2" y="4924"/>
                    <a:ext cx="398" cy="858"/>
                  </a:xfrm>
                  <a:custGeom>
                    <a:avLst/>
                    <a:gdLst>
                      <a:gd name="T0" fmla="*/ 129 w 398"/>
                      <a:gd name="T1" fmla="*/ 0 h 858"/>
                      <a:gd name="T2" fmla="*/ 104 w 398"/>
                      <a:gd name="T3" fmla="*/ 592 h 858"/>
                      <a:gd name="T4" fmla="*/ 52 w 398"/>
                      <a:gd name="T5" fmla="*/ 772 h 858"/>
                      <a:gd name="T6" fmla="*/ 27 w 398"/>
                      <a:gd name="T7" fmla="*/ 810 h 858"/>
                      <a:gd name="T8" fmla="*/ 14 w 398"/>
                      <a:gd name="T9" fmla="*/ 849 h 858"/>
                      <a:gd name="T10" fmla="*/ 374 w 398"/>
                      <a:gd name="T11" fmla="*/ 836 h 858"/>
                      <a:gd name="T12" fmla="*/ 348 w 398"/>
                      <a:gd name="T13" fmla="*/ 772 h 858"/>
                      <a:gd name="T14" fmla="*/ 335 w 398"/>
                      <a:gd name="T15" fmla="*/ 733 h 858"/>
                      <a:gd name="T16" fmla="*/ 284 w 398"/>
                      <a:gd name="T17" fmla="*/ 515 h 858"/>
                      <a:gd name="T18" fmla="*/ 258 w 398"/>
                      <a:gd name="T19" fmla="*/ 13 h 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8" h="858">
                        <a:moveTo>
                          <a:pt x="129" y="0"/>
                        </a:moveTo>
                        <a:cubicBezTo>
                          <a:pt x="204" y="222"/>
                          <a:pt x="127" y="118"/>
                          <a:pt x="104" y="592"/>
                        </a:cubicBezTo>
                        <a:cubicBezTo>
                          <a:pt x="102" y="642"/>
                          <a:pt x="74" y="728"/>
                          <a:pt x="52" y="772"/>
                        </a:cubicBezTo>
                        <a:cubicBezTo>
                          <a:pt x="45" y="786"/>
                          <a:pt x="34" y="796"/>
                          <a:pt x="27" y="810"/>
                        </a:cubicBezTo>
                        <a:cubicBezTo>
                          <a:pt x="21" y="822"/>
                          <a:pt x="0" y="848"/>
                          <a:pt x="14" y="849"/>
                        </a:cubicBezTo>
                        <a:cubicBezTo>
                          <a:pt x="134" y="858"/>
                          <a:pt x="254" y="840"/>
                          <a:pt x="374" y="836"/>
                        </a:cubicBezTo>
                        <a:cubicBezTo>
                          <a:pt x="398" y="764"/>
                          <a:pt x="391" y="826"/>
                          <a:pt x="348" y="772"/>
                        </a:cubicBezTo>
                        <a:cubicBezTo>
                          <a:pt x="339" y="761"/>
                          <a:pt x="339" y="746"/>
                          <a:pt x="335" y="733"/>
                        </a:cubicBezTo>
                        <a:cubicBezTo>
                          <a:pt x="325" y="652"/>
                          <a:pt x="310" y="590"/>
                          <a:pt x="284" y="515"/>
                        </a:cubicBezTo>
                        <a:cubicBezTo>
                          <a:pt x="266" y="352"/>
                          <a:pt x="262" y="84"/>
                          <a:pt x="258" y="13"/>
                        </a:cubicBezTo>
                      </a:path>
                    </a:pathLst>
                  </a:custGeom>
                  <a:solidFill>
                    <a:srgbClr val="9933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258" name="Freeform 18">
                    <a:extLst>
                      <a:ext uri="{FF2B5EF4-FFF2-40B4-BE49-F238E27FC236}">
                        <a16:creationId xmlns:a16="http://schemas.microsoft.com/office/drawing/2014/main" id="{64866A05-7D17-4D7A-94FD-4C6EB62BD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1" y="4281"/>
                    <a:ext cx="1183" cy="953"/>
                  </a:xfrm>
                  <a:custGeom>
                    <a:avLst/>
                    <a:gdLst>
                      <a:gd name="T0" fmla="*/ 90 w 1183"/>
                      <a:gd name="T1" fmla="*/ 206 h 953"/>
                      <a:gd name="T2" fmla="*/ 103 w 1183"/>
                      <a:gd name="T3" fmla="*/ 116 h 953"/>
                      <a:gd name="T4" fmla="*/ 232 w 1183"/>
                      <a:gd name="T5" fmla="*/ 65 h 953"/>
                      <a:gd name="T6" fmla="*/ 270 w 1183"/>
                      <a:gd name="T7" fmla="*/ 78 h 953"/>
                      <a:gd name="T8" fmla="*/ 283 w 1183"/>
                      <a:gd name="T9" fmla="*/ 39 h 953"/>
                      <a:gd name="T10" fmla="*/ 373 w 1183"/>
                      <a:gd name="T11" fmla="*/ 0 h 953"/>
                      <a:gd name="T12" fmla="*/ 540 w 1183"/>
                      <a:gd name="T13" fmla="*/ 13 h 953"/>
                      <a:gd name="T14" fmla="*/ 592 w 1183"/>
                      <a:gd name="T15" fmla="*/ 78 h 953"/>
                      <a:gd name="T16" fmla="*/ 630 w 1183"/>
                      <a:gd name="T17" fmla="*/ 103 h 953"/>
                      <a:gd name="T18" fmla="*/ 862 w 1183"/>
                      <a:gd name="T19" fmla="*/ 116 h 953"/>
                      <a:gd name="T20" fmla="*/ 965 w 1183"/>
                      <a:gd name="T21" fmla="*/ 206 h 953"/>
                      <a:gd name="T22" fmla="*/ 990 w 1183"/>
                      <a:gd name="T23" fmla="*/ 283 h 953"/>
                      <a:gd name="T24" fmla="*/ 1003 w 1183"/>
                      <a:gd name="T25" fmla="*/ 386 h 953"/>
                      <a:gd name="T26" fmla="*/ 1042 w 1183"/>
                      <a:gd name="T27" fmla="*/ 399 h 953"/>
                      <a:gd name="T28" fmla="*/ 1080 w 1183"/>
                      <a:gd name="T29" fmla="*/ 438 h 953"/>
                      <a:gd name="T30" fmla="*/ 1132 w 1183"/>
                      <a:gd name="T31" fmla="*/ 463 h 953"/>
                      <a:gd name="T32" fmla="*/ 1183 w 1183"/>
                      <a:gd name="T33" fmla="*/ 592 h 953"/>
                      <a:gd name="T34" fmla="*/ 1170 w 1183"/>
                      <a:gd name="T35" fmla="*/ 695 h 953"/>
                      <a:gd name="T36" fmla="*/ 952 w 1183"/>
                      <a:gd name="T37" fmla="*/ 785 h 953"/>
                      <a:gd name="T38" fmla="*/ 849 w 1183"/>
                      <a:gd name="T39" fmla="*/ 862 h 953"/>
                      <a:gd name="T40" fmla="*/ 772 w 1183"/>
                      <a:gd name="T41" fmla="*/ 900 h 953"/>
                      <a:gd name="T42" fmla="*/ 373 w 1183"/>
                      <a:gd name="T43" fmla="*/ 823 h 953"/>
                      <a:gd name="T44" fmla="*/ 103 w 1183"/>
                      <a:gd name="T45" fmla="*/ 849 h 953"/>
                      <a:gd name="T46" fmla="*/ 26 w 1183"/>
                      <a:gd name="T47" fmla="*/ 618 h 953"/>
                      <a:gd name="T48" fmla="*/ 0 w 1183"/>
                      <a:gd name="T49" fmla="*/ 540 h 953"/>
                      <a:gd name="T50" fmla="*/ 129 w 1183"/>
                      <a:gd name="T51" fmla="*/ 412 h 953"/>
                      <a:gd name="T52" fmla="*/ 90 w 1183"/>
                      <a:gd name="T53" fmla="*/ 206 h 9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183" h="953">
                        <a:moveTo>
                          <a:pt x="90" y="206"/>
                        </a:moveTo>
                        <a:cubicBezTo>
                          <a:pt x="94" y="176"/>
                          <a:pt x="91" y="144"/>
                          <a:pt x="103" y="116"/>
                        </a:cubicBezTo>
                        <a:cubicBezTo>
                          <a:pt x="119" y="81"/>
                          <a:pt x="200" y="76"/>
                          <a:pt x="232" y="65"/>
                        </a:cubicBezTo>
                        <a:cubicBezTo>
                          <a:pt x="245" y="69"/>
                          <a:pt x="258" y="84"/>
                          <a:pt x="270" y="78"/>
                        </a:cubicBezTo>
                        <a:cubicBezTo>
                          <a:pt x="282" y="72"/>
                          <a:pt x="273" y="49"/>
                          <a:pt x="283" y="39"/>
                        </a:cubicBezTo>
                        <a:cubicBezTo>
                          <a:pt x="298" y="24"/>
                          <a:pt x="350" y="8"/>
                          <a:pt x="373" y="0"/>
                        </a:cubicBezTo>
                        <a:cubicBezTo>
                          <a:pt x="429" y="4"/>
                          <a:pt x="485" y="3"/>
                          <a:pt x="540" y="13"/>
                        </a:cubicBezTo>
                        <a:cubicBezTo>
                          <a:pt x="601" y="25"/>
                          <a:pt x="564" y="43"/>
                          <a:pt x="592" y="78"/>
                        </a:cubicBezTo>
                        <a:cubicBezTo>
                          <a:pt x="601" y="90"/>
                          <a:pt x="617" y="95"/>
                          <a:pt x="630" y="103"/>
                        </a:cubicBezTo>
                        <a:cubicBezTo>
                          <a:pt x="707" y="77"/>
                          <a:pt x="786" y="91"/>
                          <a:pt x="862" y="116"/>
                        </a:cubicBezTo>
                        <a:cubicBezTo>
                          <a:pt x="952" y="177"/>
                          <a:pt x="922" y="142"/>
                          <a:pt x="965" y="206"/>
                        </a:cubicBezTo>
                        <a:cubicBezTo>
                          <a:pt x="973" y="232"/>
                          <a:pt x="982" y="257"/>
                          <a:pt x="990" y="283"/>
                        </a:cubicBezTo>
                        <a:cubicBezTo>
                          <a:pt x="1001" y="316"/>
                          <a:pt x="989" y="354"/>
                          <a:pt x="1003" y="386"/>
                        </a:cubicBezTo>
                        <a:cubicBezTo>
                          <a:pt x="1009" y="399"/>
                          <a:pt x="1029" y="395"/>
                          <a:pt x="1042" y="399"/>
                        </a:cubicBezTo>
                        <a:cubicBezTo>
                          <a:pt x="1055" y="412"/>
                          <a:pt x="1065" y="427"/>
                          <a:pt x="1080" y="438"/>
                        </a:cubicBezTo>
                        <a:cubicBezTo>
                          <a:pt x="1096" y="449"/>
                          <a:pt x="1120" y="448"/>
                          <a:pt x="1132" y="463"/>
                        </a:cubicBezTo>
                        <a:cubicBezTo>
                          <a:pt x="1160" y="500"/>
                          <a:pt x="1163" y="550"/>
                          <a:pt x="1183" y="592"/>
                        </a:cubicBezTo>
                        <a:cubicBezTo>
                          <a:pt x="1179" y="626"/>
                          <a:pt x="1182" y="662"/>
                          <a:pt x="1170" y="695"/>
                        </a:cubicBezTo>
                        <a:cubicBezTo>
                          <a:pt x="1142" y="772"/>
                          <a:pt x="1009" y="778"/>
                          <a:pt x="952" y="785"/>
                        </a:cubicBezTo>
                        <a:cubicBezTo>
                          <a:pt x="919" y="833"/>
                          <a:pt x="898" y="837"/>
                          <a:pt x="849" y="862"/>
                        </a:cubicBezTo>
                        <a:cubicBezTo>
                          <a:pt x="754" y="910"/>
                          <a:pt x="863" y="871"/>
                          <a:pt x="772" y="900"/>
                        </a:cubicBezTo>
                        <a:cubicBezTo>
                          <a:pt x="622" y="894"/>
                          <a:pt x="460" y="953"/>
                          <a:pt x="373" y="823"/>
                        </a:cubicBezTo>
                        <a:cubicBezTo>
                          <a:pt x="277" y="889"/>
                          <a:pt x="249" y="859"/>
                          <a:pt x="103" y="849"/>
                        </a:cubicBezTo>
                        <a:cubicBezTo>
                          <a:pt x="17" y="760"/>
                          <a:pt x="51" y="768"/>
                          <a:pt x="26" y="618"/>
                        </a:cubicBezTo>
                        <a:cubicBezTo>
                          <a:pt x="21" y="591"/>
                          <a:pt x="0" y="540"/>
                          <a:pt x="0" y="540"/>
                        </a:cubicBezTo>
                        <a:cubicBezTo>
                          <a:pt x="23" y="452"/>
                          <a:pt x="41" y="434"/>
                          <a:pt x="129" y="412"/>
                        </a:cubicBezTo>
                        <a:cubicBezTo>
                          <a:pt x="144" y="356"/>
                          <a:pt x="94" y="255"/>
                          <a:pt x="90" y="206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259" name="Group 19">
                  <a:extLst>
                    <a:ext uri="{FF2B5EF4-FFF2-40B4-BE49-F238E27FC236}">
                      <a16:creationId xmlns:a16="http://schemas.microsoft.com/office/drawing/2014/main" id="{79CD69B7-77EA-462A-8603-BB7B59EE60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81" y="5053"/>
                  <a:ext cx="810" cy="909"/>
                  <a:chOff x="6081" y="4281"/>
                  <a:chExt cx="1183" cy="1501"/>
                </a:xfrm>
              </p:grpSpPr>
              <p:sp>
                <p:nvSpPr>
                  <p:cNvPr id="10260" name="Freeform 20">
                    <a:extLst>
                      <a:ext uri="{FF2B5EF4-FFF2-40B4-BE49-F238E27FC236}">
                        <a16:creationId xmlns:a16="http://schemas.microsoft.com/office/drawing/2014/main" id="{297D8BCB-11ED-4DB3-B4E8-7A6C900FBE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2" y="4924"/>
                    <a:ext cx="398" cy="858"/>
                  </a:xfrm>
                  <a:custGeom>
                    <a:avLst/>
                    <a:gdLst>
                      <a:gd name="T0" fmla="*/ 129 w 398"/>
                      <a:gd name="T1" fmla="*/ 0 h 858"/>
                      <a:gd name="T2" fmla="*/ 104 w 398"/>
                      <a:gd name="T3" fmla="*/ 592 h 858"/>
                      <a:gd name="T4" fmla="*/ 52 w 398"/>
                      <a:gd name="T5" fmla="*/ 772 h 858"/>
                      <a:gd name="T6" fmla="*/ 27 w 398"/>
                      <a:gd name="T7" fmla="*/ 810 h 858"/>
                      <a:gd name="T8" fmla="*/ 14 w 398"/>
                      <a:gd name="T9" fmla="*/ 849 h 858"/>
                      <a:gd name="T10" fmla="*/ 374 w 398"/>
                      <a:gd name="T11" fmla="*/ 836 h 858"/>
                      <a:gd name="T12" fmla="*/ 348 w 398"/>
                      <a:gd name="T13" fmla="*/ 772 h 858"/>
                      <a:gd name="T14" fmla="*/ 335 w 398"/>
                      <a:gd name="T15" fmla="*/ 733 h 858"/>
                      <a:gd name="T16" fmla="*/ 284 w 398"/>
                      <a:gd name="T17" fmla="*/ 515 h 858"/>
                      <a:gd name="T18" fmla="*/ 258 w 398"/>
                      <a:gd name="T19" fmla="*/ 13 h 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8" h="858">
                        <a:moveTo>
                          <a:pt x="129" y="0"/>
                        </a:moveTo>
                        <a:cubicBezTo>
                          <a:pt x="204" y="222"/>
                          <a:pt x="127" y="118"/>
                          <a:pt x="104" y="592"/>
                        </a:cubicBezTo>
                        <a:cubicBezTo>
                          <a:pt x="102" y="642"/>
                          <a:pt x="74" y="728"/>
                          <a:pt x="52" y="772"/>
                        </a:cubicBezTo>
                        <a:cubicBezTo>
                          <a:pt x="45" y="786"/>
                          <a:pt x="34" y="796"/>
                          <a:pt x="27" y="810"/>
                        </a:cubicBezTo>
                        <a:cubicBezTo>
                          <a:pt x="21" y="822"/>
                          <a:pt x="0" y="848"/>
                          <a:pt x="14" y="849"/>
                        </a:cubicBezTo>
                        <a:cubicBezTo>
                          <a:pt x="134" y="858"/>
                          <a:pt x="254" y="840"/>
                          <a:pt x="374" y="836"/>
                        </a:cubicBezTo>
                        <a:cubicBezTo>
                          <a:pt x="398" y="764"/>
                          <a:pt x="391" y="826"/>
                          <a:pt x="348" y="772"/>
                        </a:cubicBezTo>
                        <a:cubicBezTo>
                          <a:pt x="339" y="761"/>
                          <a:pt x="339" y="746"/>
                          <a:pt x="335" y="733"/>
                        </a:cubicBezTo>
                        <a:cubicBezTo>
                          <a:pt x="325" y="652"/>
                          <a:pt x="310" y="590"/>
                          <a:pt x="284" y="515"/>
                        </a:cubicBezTo>
                        <a:cubicBezTo>
                          <a:pt x="266" y="352"/>
                          <a:pt x="262" y="84"/>
                          <a:pt x="258" y="13"/>
                        </a:cubicBezTo>
                      </a:path>
                    </a:pathLst>
                  </a:custGeom>
                  <a:solidFill>
                    <a:srgbClr val="9933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261" name="Freeform 21">
                    <a:extLst>
                      <a:ext uri="{FF2B5EF4-FFF2-40B4-BE49-F238E27FC236}">
                        <a16:creationId xmlns:a16="http://schemas.microsoft.com/office/drawing/2014/main" id="{4E89D447-529D-43B3-A6C2-16E5398F87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1" y="4281"/>
                    <a:ext cx="1183" cy="953"/>
                  </a:xfrm>
                  <a:custGeom>
                    <a:avLst/>
                    <a:gdLst>
                      <a:gd name="T0" fmla="*/ 90 w 1183"/>
                      <a:gd name="T1" fmla="*/ 206 h 953"/>
                      <a:gd name="T2" fmla="*/ 103 w 1183"/>
                      <a:gd name="T3" fmla="*/ 116 h 953"/>
                      <a:gd name="T4" fmla="*/ 232 w 1183"/>
                      <a:gd name="T5" fmla="*/ 65 h 953"/>
                      <a:gd name="T6" fmla="*/ 270 w 1183"/>
                      <a:gd name="T7" fmla="*/ 78 h 953"/>
                      <a:gd name="T8" fmla="*/ 283 w 1183"/>
                      <a:gd name="T9" fmla="*/ 39 h 953"/>
                      <a:gd name="T10" fmla="*/ 373 w 1183"/>
                      <a:gd name="T11" fmla="*/ 0 h 953"/>
                      <a:gd name="T12" fmla="*/ 540 w 1183"/>
                      <a:gd name="T13" fmla="*/ 13 h 953"/>
                      <a:gd name="T14" fmla="*/ 592 w 1183"/>
                      <a:gd name="T15" fmla="*/ 78 h 953"/>
                      <a:gd name="T16" fmla="*/ 630 w 1183"/>
                      <a:gd name="T17" fmla="*/ 103 h 953"/>
                      <a:gd name="T18" fmla="*/ 862 w 1183"/>
                      <a:gd name="T19" fmla="*/ 116 h 953"/>
                      <a:gd name="T20" fmla="*/ 965 w 1183"/>
                      <a:gd name="T21" fmla="*/ 206 h 953"/>
                      <a:gd name="T22" fmla="*/ 990 w 1183"/>
                      <a:gd name="T23" fmla="*/ 283 h 953"/>
                      <a:gd name="T24" fmla="*/ 1003 w 1183"/>
                      <a:gd name="T25" fmla="*/ 386 h 953"/>
                      <a:gd name="T26" fmla="*/ 1042 w 1183"/>
                      <a:gd name="T27" fmla="*/ 399 h 953"/>
                      <a:gd name="T28" fmla="*/ 1080 w 1183"/>
                      <a:gd name="T29" fmla="*/ 438 h 953"/>
                      <a:gd name="T30" fmla="*/ 1132 w 1183"/>
                      <a:gd name="T31" fmla="*/ 463 h 953"/>
                      <a:gd name="T32" fmla="*/ 1183 w 1183"/>
                      <a:gd name="T33" fmla="*/ 592 h 953"/>
                      <a:gd name="T34" fmla="*/ 1170 w 1183"/>
                      <a:gd name="T35" fmla="*/ 695 h 953"/>
                      <a:gd name="T36" fmla="*/ 952 w 1183"/>
                      <a:gd name="T37" fmla="*/ 785 h 953"/>
                      <a:gd name="T38" fmla="*/ 849 w 1183"/>
                      <a:gd name="T39" fmla="*/ 862 h 953"/>
                      <a:gd name="T40" fmla="*/ 772 w 1183"/>
                      <a:gd name="T41" fmla="*/ 900 h 953"/>
                      <a:gd name="T42" fmla="*/ 373 w 1183"/>
                      <a:gd name="T43" fmla="*/ 823 h 953"/>
                      <a:gd name="T44" fmla="*/ 103 w 1183"/>
                      <a:gd name="T45" fmla="*/ 849 h 953"/>
                      <a:gd name="T46" fmla="*/ 26 w 1183"/>
                      <a:gd name="T47" fmla="*/ 618 h 953"/>
                      <a:gd name="T48" fmla="*/ 0 w 1183"/>
                      <a:gd name="T49" fmla="*/ 540 h 953"/>
                      <a:gd name="T50" fmla="*/ 129 w 1183"/>
                      <a:gd name="T51" fmla="*/ 412 h 953"/>
                      <a:gd name="T52" fmla="*/ 90 w 1183"/>
                      <a:gd name="T53" fmla="*/ 206 h 9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183" h="953">
                        <a:moveTo>
                          <a:pt x="90" y="206"/>
                        </a:moveTo>
                        <a:cubicBezTo>
                          <a:pt x="94" y="176"/>
                          <a:pt x="91" y="144"/>
                          <a:pt x="103" y="116"/>
                        </a:cubicBezTo>
                        <a:cubicBezTo>
                          <a:pt x="119" y="81"/>
                          <a:pt x="200" y="76"/>
                          <a:pt x="232" y="65"/>
                        </a:cubicBezTo>
                        <a:cubicBezTo>
                          <a:pt x="245" y="69"/>
                          <a:pt x="258" y="84"/>
                          <a:pt x="270" y="78"/>
                        </a:cubicBezTo>
                        <a:cubicBezTo>
                          <a:pt x="282" y="72"/>
                          <a:pt x="273" y="49"/>
                          <a:pt x="283" y="39"/>
                        </a:cubicBezTo>
                        <a:cubicBezTo>
                          <a:pt x="298" y="24"/>
                          <a:pt x="350" y="8"/>
                          <a:pt x="373" y="0"/>
                        </a:cubicBezTo>
                        <a:cubicBezTo>
                          <a:pt x="429" y="4"/>
                          <a:pt x="485" y="3"/>
                          <a:pt x="540" y="13"/>
                        </a:cubicBezTo>
                        <a:cubicBezTo>
                          <a:pt x="601" y="25"/>
                          <a:pt x="564" y="43"/>
                          <a:pt x="592" y="78"/>
                        </a:cubicBezTo>
                        <a:cubicBezTo>
                          <a:pt x="601" y="90"/>
                          <a:pt x="617" y="95"/>
                          <a:pt x="630" y="103"/>
                        </a:cubicBezTo>
                        <a:cubicBezTo>
                          <a:pt x="707" y="77"/>
                          <a:pt x="786" y="91"/>
                          <a:pt x="862" y="116"/>
                        </a:cubicBezTo>
                        <a:cubicBezTo>
                          <a:pt x="952" y="177"/>
                          <a:pt x="922" y="142"/>
                          <a:pt x="965" y="206"/>
                        </a:cubicBezTo>
                        <a:cubicBezTo>
                          <a:pt x="973" y="232"/>
                          <a:pt x="982" y="257"/>
                          <a:pt x="990" y="283"/>
                        </a:cubicBezTo>
                        <a:cubicBezTo>
                          <a:pt x="1001" y="316"/>
                          <a:pt x="989" y="354"/>
                          <a:pt x="1003" y="386"/>
                        </a:cubicBezTo>
                        <a:cubicBezTo>
                          <a:pt x="1009" y="399"/>
                          <a:pt x="1029" y="395"/>
                          <a:pt x="1042" y="399"/>
                        </a:cubicBezTo>
                        <a:cubicBezTo>
                          <a:pt x="1055" y="412"/>
                          <a:pt x="1065" y="427"/>
                          <a:pt x="1080" y="438"/>
                        </a:cubicBezTo>
                        <a:cubicBezTo>
                          <a:pt x="1096" y="449"/>
                          <a:pt x="1120" y="448"/>
                          <a:pt x="1132" y="463"/>
                        </a:cubicBezTo>
                        <a:cubicBezTo>
                          <a:pt x="1160" y="500"/>
                          <a:pt x="1163" y="550"/>
                          <a:pt x="1183" y="592"/>
                        </a:cubicBezTo>
                        <a:cubicBezTo>
                          <a:pt x="1179" y="626"/>
                          <a:pt x="1182" y="662"/>
                          <a:pt x="1170" y="695"/>
                        </a:cubicBezTo>
                        <a:cubicBezTo>
                          <a:pt x="1142" y="772"/>
                          <a:pt x="1009" y="778"/>
                          <a:pt x="952" y="785"/>
                        </a:cubicBezTo>
                        <a:cubicBezTo>
                          <a:pt x="919" y="833"/>
                          <a:pt x="898" y="837"/>
                          <a:pt x="849" y="862"/>
                        </a:cubicBezTo>
                        <a:cubicBezTo>
                          <a:pt x="754" y="910"/>
                          <a:pt x="863" y="871"/>
                          <a:pt x="772" y="900"/>
                        </a:cubicBezTo>
                        <a:cubicBezTo>
                          <a:pt x="622" y="894"/>
                          <a:pt x="460" y="953"/>
                          <a:pt x="373" y="823"/>
                        </a:cubicBezTo>
                        <a:cubicBezTo>
                          <a:pt x="277" y="889"/>
                          <a:pt x="249" y="859"/>
                          <a:pt x="103" y="849"/>
                        </a:cubicBezTo>
                        <a:cubicBezTo>
                          <a:pt x="17" y="760"/>
                          <a:pt x="51" y="768"/>
                          <a:pt x="26" y="618"/>
                        </a:cubicBezTo>
                        <a:cubicBezTo>
                          <a:pt x="21" y="591"/>
                          <a:pt x="0" y="540"/>
                          <a:pt x="0" y="540"/>
                        </a:cubicBezTo>
                        <a:cubicBezTo>
                          <a:pt x="23" y="452"/>
                          <a:pt x="41" y="434"/>
                          <a:pt x="129" y="412"/>
                        </a:cubicBezTo>
                        <a:cubicBezTo>
                          <a:pt x="144" y="356"/>
                          <a:pt x="94" y="255"/>
                          <a:pt x="90" y="206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262" name="Group 22">
                  <a:extLst>
                    <a:ext uri="{FF2B5EF4-FFF2-40B4-BE49-F238E27FC236}">
                      <a16:creationId xmlns:a16="http://schemas.microsoft.com/office/drawing/2014/main" id="{B70069C9-57AB-4030-A3C3-B29739379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6583" y="5130"/>
                  <a:ext cx="978" cy="858"/>
                  <a:chOff x="6081" y="4281"/>
                  <a:chExt cx="1183" cy="1501"/>
                </a:xfrm>
              </p:grpSpPr>
              <p:sp>
                <p:nvSpPr>
                  <p:cNvPr id="10263" name="Freeform 23">
                    <a:extLst>
                      <a:ext uri="{FF2B5EF4-FFF2-40B4-BE49-F238E27FC236}">
                        <a16:creationId xmlns:a16="http://schemas.microsoft.com/office/drawing/2014/main" id="{0ABE439D-C749-4B24-B814-2E71A6DDFC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2" y="4924"/>
                    <a:ext cx="398" cy="858"/>
                  </a:xfrm>
                  <a:custGeom>
                    <a:avLst/>
                    <a:gdLst>
                      <a:gd name="T0" fmla="*/ 129 w 398"/>
                      <a:gd name="T1" fmla="*/ 0 h 858"/>
                      <a:gd name="T2" fmla="*/ 104 w 398"/>
                      <a:gd name="T3" fmla="*/ 592 h 858"/>
                      <a:gd name="T4" fmla="*/ 52 w 398"/>
                      <a:gd name="T5" fmla="*/ 772 h 858"/>
                      <a:gd name="T6" fmla="*/ 27 w 398"/>
                      <a:gd name="T7" fmla="*/ 810 h 858"/>
                      <a:gd name="T8" fmla="*/ 14 w 398"/>
                      <a:gd name="T9" fmla="*/ 849 h 858"/>
                      <a:gd name="T10" fmla="*/ 374 w 398"/>
                      <a:gd name="T11" fmla="*/ 836 h 858"/>
                      <a:gd name="T12" fmla="*/ 348 w 398"/>
                      <a:gd name="T13" fmla="*/ 772 h 858"/>
                      <a:gd name="T14" fmla="*/ 335 w 398"/>
                      <a:gd name="T15" fmla="*/ 733 h 858"/>
                      <a:gd name="T16" fmla="*/ 284 w 398"/>
                      <a:gd name="T17" fmla="*/ 515 h 858"/>
                      <a:gd name="T18" fmla="*/ 258 w 398"/>
                      <a:gd name="T19" fmla="*/ 13 h 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8" h="858">
                        <a:moveTo>
                          <a:pt x="129" y="0"/>
                        </a:moveTo>
                        <a:cubicBezTo>
                          <a:pt x="204" y="222"/>
                          <a:pt x="127" y="118"/>
                          <a:pt x="104" y="592"/>
                        </a:cubicBezTo>
                        <a:cubicBezTo>
                          <a:pt x="102" y="642"/>
                          <a:pt x="74" y="728"/>
                          <a:pt x="52" y="772"/>
                        </a:cubicBezTo>
                        <a:cubicBezTo>
                          <a:pt x="45" y="786"/>
                          <a:pt x="34" y="796"/>
                          <a:pt x="27" y="810"/>
                        </a:cubicBezTo>
                        <a:cubicBezTo>
                          <a:pt x="21" y="822"/>
                          <a:pt x="0" y="848"/>
                          <a:pt x="14" y="849"/>
                        </a:cubicBezTo>
                        <a:cubicBezTo>
                          <a:pt x="134" y="858"/>
                          <a:pt x="254" y="840"/>
                          <a:pt x="374" y="836"/>
                        </a:cubicBezTo>
                        <a:cubicBezTo>
                          <a:pt x="398" y="764"/>
                          <a:pt x="391" y="826"/>
                          <a:pt x="348" y="772"/>
                        </a:cubicBezTo>
                        <a:cubicBezTo>
                          <a:pt x="339" y="761"/>
                          <a:pt x="339" y="746"/>
                          <a:pt x="335" y="733"/>
                        </a:cubicBezTo>
                        <a:cubicBezTo>
                          <a:pt x="325" y="652"/>
                          <a:pt x="310" y="590"/>
                          <a:pt x="284" y="515"/>
                        </a:cubicBezTo>
                        <a:cubicBezTo>
                          <a:pt x="266" y="352"/>
                          <a:pt x="262" y="84"/>
                          <a:pt x="258" y="13"/>
                        </a:cubicBezTo>
                      </a:path>
                    </a:pathLst>
                  </a:custGeom>
                  <a:solidFill>
                    <a:srgbClr val="9933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264" name="Freeform 24">
                    <a:extLst>
                      <a:ext uri="{FF2B5EF4-FFF2-40B4-BE49-F238E27FC236}">
                        <a16:creationId xmlns:a16="http://schemas.microsoft.com/office/drawing/2014/main" id="{65605BA1-1BC4-4F79-8C6D-22C427B3CB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1" y="4281"/>
                    <a:ext cx="1183" cy="953"/>
                  </a:xfrm>
                  <a:custGeom>
                    <a:avLst/>
                    <a:gdLst>
                      <a:gd name="T0" fmla="*/ 90 w 1183"/>
                      <a:gd name="T1" fmla="*/ 206 h 953"/>
                      <a:gd name="T2" fmla="*/ 103 w 1183"/>
                      <a:gd name="T3" fmla="*/ 116 h 953"/>
                      <a:gd name="T4" fmla="*/ 232 w 1183"/>
                      <a:gd name="T5" fmla="*/ 65 h 953"/>
                      <a:gd name="T6" fmla="*/ 270 w 1183"/>
                      <a:gd name="T7" fmla="*/ 78 h 953"/>
                      <a:gd name="T8" fmla="*/ 283 w 1183"/>
                      <a:gd name="T9" fmla="*/ 39 h 953"/>
                      <a:gd name="T10" fmla="*/ 373 w 1183"/>
                      <a:gd name="T11" fmla="*/ 0 h 953"/>
                      <a:gd name="T12" fmla="*/ 540 w 1183"/>
                      <a:gd name="T13" fmla="*/ 13 h 953"/>
                      <a:gd name="T14" fmla="*/ 592 w 1183"/>
                      <a:gd name="T15" fmla="*/ 78 h 953"/>
                      <a:gd name="T16" fmla="*/ 630 w 1183"/>
                      <a:gd name="T17" fmla="*/ 103 h 953"/>
                      <a:gd name="T18" fmla="*/ 862 w 1183"/>
                      <a:gd name="T19" fmla="*/ 116 h 953"/>
                      <a:gd name="T20" fmla="*/ 965 w 1183"/>
                      <a:gd name="T21" fmla="*/ 206 h 953"/>
                      <a:gd name="T22" fmla="*/ 990 w 1183"/>
                      <a:gd name="T23" fmla="*/ 283 h 953"/>
                      <a:gd name="T24" fmla="*/ 1003 w 1183"/>
                      <a:gd name="T25" fmla="*/ 386 h 953"/>
                      <a:gd name="T26" fmla="*/ 1042 w 1183"/>
                      <a:gd name="T27" fmla="*/ 399 h 953"/>
                      <a:gd name="T28" fmla="*/ 1080 w 1183"/>
                      <a:gd name="T29" fmla="*/ 438 h 953"/>
                      <a:gd name="T30" fmla="*/ 1132 w 1183"/>
                      <a:gd name="T31" fmla="*/ 463 h 953"/>
                      <a:gd name="T32" fmla="*/ 1183 w 1183"/>
                      <a:gd name="T33" fmla="*/ 592 h 953"/>
                      <a:gd name="T34" fmla="*/ 1170 w 1183"/>
                      <a:gd name="T35" fmla="*/ 695 h 953"/>
                      <a:gd name="T36" fmla="*/ 952 w 1183"/>
                      <a:gd name="T37" fmla="*/ 785 h 953"/>
                      <a:gd name="T38" fmla="*/ 849 w 1183"/>
                      <a:gd name="T39" fmla="*/ 862 h 953"/>
                      <a:gd name="T40" fmla="*/ 772 w 1183"/>
                      <a:gd name="T41" fmla="*/ 900 h 953"/>
                      <a:gd name="T42" fmla="*/ 373 w 1183"/>
                      <a:gd name="T43" fmla="*/ 823 h 953"/>
                      <a:gd name="T44" fmla="*/ 103 w 1183"/>
                      <a:gd name="T45" fmla="*/ 849 h 953"/>
                      <a:gd name="T46" fmla="*/ 26 w 1183"/>
                      <a:gd name="T47" fmla="*/ 618 h 953"/>
                      <a:gd name="T48" fmla="*/ 0 w 1183"/>
                      <a:gd name="T49" fmla="*/ 540 h 953"/>
                      <a:gd name="T50" fmla="*/ 129 w 1183"/>
                      <a:gd name="T51" fmla="*/ 412 h 953"/>
                      <a:gd name="T52" fmla="*/ 90 w 1183"/>
                      <a:gd name="T53" fmla="*/ 206 h 9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183" h="953">
                        <a:moveTo>
                          <a:pt x="90" y="206"/>
                        </a:moveTo>
                        <a:cubicBezTo>
                          <a:pt x="94" y="176"/>
                          <a:pt x="91" y="144"/>
                          <a:pt x="103" y="116"/>
                        </a:cubicBezTo>
                        <a:cubicBezTo>
                          <a:pt x="119" y="81"/>
                          <a:pt x="200" y="76"/>
                          <a:pt x="232" y="65"/>
                        </a:cubicBezTo>
                        <a:cubicBezTo>
                          <a:pt x="245" y="69"/>
                          <a:pt x="258" y="84"/>
                          <a:pt x="270" y="78"/>
                        </a:cubicBezTo>
                        <a:cubicBezTo>
                          <a:pt x="282" y="72"/>
                          <a:pt x="273" y="49"/>
                          <a:pt x="283" y="39"/>
                        </a:cubicBezTo>
                        <a:cubicBezTo>
                          <a:pt x="298" y="24"/>
                          <a:pt x="350" y="8"/>
                          <a:pt x="373" y="0"/>
                        </a:cubicBezTo>
                        <a:cubicBezTo>
                          <a:pt x="429" y="4"/>
                          <a:pt x="485" y="3"/>
                          <a:pt x="540" y="13"/>
                        </a:cubicBezTo>
                        <a:cubicBezTo>
                          <a:pt x="601" y="25"/>
                          <a:pt x="564" y="43"/>
                          <a:pt x="592" y="78"/>
                        </a:cubicBezTo>
                        <a:cubicBezTo>
                          <a:pt x="601" y="90"/>
                          <a:pt x="617" y="95"/>
                          <a:pt x="630" y="103"/>
                        </a:cubicBezTo>
                        <a:cubicBezTo>
                          <a:pt x="707" y="77"/>
                          <a:pt x="786" y="91"/>
                          <a:pt x="862" y="116"/>
                        </a:cubicBezTo>
                        <a:cubicBezTo>
                          <a:pt x="952" y="177"/>
                          <a:pt x="922" y="142"/>
                          <a:pt x="965" y="206"/>
                        </a:cubicBezTo>
                        <a:cubicBezTo>
                          <a:pt x="973" y="232"/>
                          <a:pt x="982" y="257"/>
                          <a:pt x="990" y="283"/>
                        </a:cubicBezTo>
                        <a:cubicBezTo>
                          <a:pt x="1001" y="316"/>
                          <a:pt x="989" y="354"/>
                          <a:pt x="1003" y="386"/>
                        </a:cubicBezTo>
                        <a:cubicBezTo>
                          <a:pt x="1009" y="399"/>
                          <a:pt x="1029" y="395"/>
                          <a:pt x="1042" y="399"/>
                        </a:cubicBezTo>
                        <a:cubicBezTo>
                          <a:pt x="1055" y="412"/>
                          <a:pt x="1065" y="427"/>
                          <a:pt x="1080" y="438"/>
                        </a:cubicBezTo>
                        <a:cubicBezTo>
                          <a:pt x="1096" y="449"/>
                          <a:pt x="1120" y="448"/>
                          <a:pt x="1132" y="463"/>
                        </a:cubicBezTo>
                        <a:cubicBezTo>
                          <a:pt x="1160" y="500"/>
                          <a:pt x="1163" y="550"/>
                          <a:pt x="1183" y="592"/>
                        </a:cubicBezTo>
                        <a:cubicBezTo>
                          <a:pt x="1179" y="626"/>
                          <a:pt x="1182" y="662"/>
                          <a:pt x="1170" y="695"/>
                        </a:cubicBezTo>
                        <a:cubicBezTo>
                          <a:pt x="1142" y="772"/>
                          <a:pt x="1009" y="778"/>
                          <a:pt x="952" y="785"/>
                        </a:cubicBezTo>
                        <a:cubicBezTo>
                          <a:pt x="919" y="833"/>
                          <a:pt x="898" y="837"/>
                          <a:pt x="849" y="862"/>
                        </a:cubicBezTo>
                        <a:cubicBezTo>
                          <a:pt x="754" y="910"/>
                          <a:pt x="863" y="871"/>
                          <a:pt x="772" y="900"/>
                        </a:cubicBezTo>
                        <a:cubicBezTo>
                          <a:pt x="622" y="894"/>
                          <a:pt x="460" y="953"/>
                          <a:pt x="373" y="823"/>
                        </a:cubicBezTo>
                        <a:cubicBezTo>
                          <a:pt x="277" y="889"/>
                          <a:pt x="249" y="859"/>
                          <a:pt x="103" y="849"/>
                        </a:cubicBezTo>
                        <a:cubicBezTo>
                          <a:pt x="17" y="760"/>
                          <a:pt x="51" y="768"/>
                          <a:pt x="26" y="618"/>
                        </a:cubicBezTo>
                        <a:cubicBezTo>
                          <a:pt x="21" y="591"/>
                          <a:pt x="0" y="540"/>
                          <a:pt x="0" y="540"/>
                        </a:cubicBezTo>
                        <a:cubicBezTo>
                          <a:pt x="23" y="452"/>
                          <a:pt x="41" y="434"/>
                          <a:pt x="129" y="412"/>
                        </a:cubicBezTo>
                        <a:cubicBezTo>
                          <a:pt x="144" y="356"/>
                          <a:pt x="94" y="255"/>
                          <a:pt x="90" y="206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0265" name="Group 25">
                <a:extLst>
                  <a:ext uri="{FF2B5EF4-FFF2-40B4-BE49-F238E27FC236}">
                    <a16:creationId xmlns:a16="http://schemas.microsoft.com/office/drawing/2014/main" id="{E5EAC3A9-C5DF-4C1A-9658-A493F59EBA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1" y="3654"/>
                <a:ext cx="1620" cy="2700"/>
                <a:chOff x="2601" y="2404"/>
                <a:chExt cx="1440" cy="3410"/>
              </a:xfrm>
            </p:grpSpPr>
            <p:sp>
              <p:nvSpPr>
                <p:cNvPr id="10266" name="Rectangle 26">
                  <a:extLst>
                    <a:ext uri="{FF2B5EF4-FFF2-40B4-BE49-F238E27FC236}">
                      <a16:creationId xmlns:a16="http://schemas.microsoft.com/office/drawing/2014/main" id="{D743E5FE-CAE2-4655-A090-77A37282A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1" y="4914"/>
                  <a:ext cx="1440" cy="900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7" name="Freeform 27">
                  <a:extLst>
                    <a:ext uri="{FF2B5EF4-FFF2-40B4-BE49-F238E27FC236}">
                      <a16:creationId xmlns:a16="http://schemas.microsoft.com/office/drawing/2014/main" id="{2AD83067-3BD3-4AE8-992C-7ABDD9CC22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2404"/>
                  <a:ext cx="408" cy="2510"/>
                </a:xfrm>
                <a:custGeom>
                  <a:avLst/>
                  <a:gdLst>
                    <a:gd name="T0" fmla="*/ 0 w 408"/>
                    <a:gd name="T1" fmla="*/ 2510 h 2510"/>
                    <a:gd name="T2" fmla="*/ 86 w 408"/>
                    <a:gd name="T3" fmla="*/ 0 h 2510"/>
                    <a:gd name="T4" fmla="*/ 318 w 408"/>
                    <a:gd name="T5" fmla="*/ 0 h 2510"/>
                    <a:gd name="T6" fmla="*/ 408 w 408"/>
                    <a:gd name="T7" fmla="*/ 2507 h 2510"/>
                    <a:gd name="T8" fmla="*/ 0 w 408"/>
                    <a:gd name="T9" fmla="*/ 2510 h 2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2510">
                      <a:moveTo>
                        <a:pt x="0" y="2510"/>
                      </a:moveTo>
                      <a:lnTo>
                        <a:pt x="86" y="0"/>
                      </a:lnTo>
                      <a:lnTo>
                        <a:pt x="318" y="0"/>
                      </a:lnTo>
                      <a:lnTo>
                        <a:pt x="408" y="2507"/>
                      </a:lnTo>
                      <a:lnTo>
                        <a:pt x="0" y="251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8" name="Rectangle 28">
                  <a:extLst>
                    <a:ext uri="{FF2B5EF4-FFF2-40B4-BE49-F238E27FC236}">
                      <a16:creationId xmlns:a16="http://schemas.microsoft.com/office/drawing/2014/main" id="{3206A733-BC79-4279-95F6-25491271F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1" y="5274"/>
                  <a:ext cx="720" cy="18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69" name="Line 29">
                <a:extLst>
                  <a:ext uri="{FF2B5EF4-FFF2-40B4-BE49-F238E27FC236}">
                    <a16:creationId xmlns:a16="http://schemas.microsoft.com/office/drawing/2014/main" id="{EE6F29E1-9BE5-4C4C-8F11-5B8FDB02F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6354"/>
                <a:ext cx="8100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0" name="Freeform 30">
                <a:extLst>
                  <a:ext uri="{FF2B5EF4-FFF2-40B4-BE49-F238E27FC236}">
                    <a16:creationId xmlns:a16="http://schemas.microsoft.com/office/drawing/2014/main" id="{88D2EB49-427F-452E-B8B7-B85BA1829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714"/>
                <a:ext cx="7719" cy="2326"/>
              </a:xfrm>
              <a:custGeom>
                <a:avLst/>
                <a:gdLst>
                  <a:gd name="T0" fmla="*/ 56 w 7719"/>
                  <a:gd name="T1" fmla="*/ 912 h 2326"/>
                  <a:gd name="T2" fmla="*/ 82 w 7719"/>
                  <a:gd name="T3" fmla="*/ 642 h 2326"/>
                  <a:gd name="T4" fmla="*/ 210 w 7719"/>
                  <a:gd name="T5" fmla="*/ 513 h 2326"/>
                  <a:gd name="T6" fmla="*/ 558 w 7719"/>
                  <a:gd name="T7" fmla="*/ 372 h 2326"/>
                  <a:gd name="T8" fmla="*/ 892 w 7719"/>
                  <a:gd name="T9" fmla="*/ 410 h 2326"/>
                  <a:gd name="T10" fmla="*/ 1008 w 7719"/>
                  <a:gd name="T11" fmla="*/ 372 h 2326"/>
                  <a:gd name="T12" fmla="*/ 1689 w 7719"/>
                  <a:gd name="T13" fmla="*/ 333 h 2326"/>
                  <a:gd name="T14" fmla="*/ 2589 w 7719"/>
                  <a:gd name="T15" fmla="*/ 307 h 2326"/>
                  <a:gd name="T16" fmla="*/ 2975 w 7719"/>
                  <a:gd name="T17" fmla="*/ 333 h 2326"/>
                  <a:gd name="T18" fmla="*/ 3142 w 7719"/>
                  <a:gd name="T19" fmla="*/ 333 h 2326"/>
                  <a:gd name="T20" fmla="*/ 3785 w 7719"/>
                  <a:gd name="T21" fmla="*/ 166 h 2326"/>
                  <a:gd name="T22" fmla="*/ 4685 w 7719"/>
                  <a:gd name="T23" fmla="*/ 217 h 2326"/>
                  <a:gd name="T24" fmla="*/ 5238 w 7719"/>
                  <a:gd name="T25" fmla="*/ 89 h 2326"/>
                  <a:gd name="T26" fmla="*/ 6099 w 7719"/>
                  <a:gd name="T27" fmla="*/ 115 h 2326"/>
                  <a:gd name="T28" fmla="*/ 6292 w 7719"/>
                  <a:gd name="T29" fmla="*/ 50 h 2326"/>
                  <a:gd name="T30" fmla="*/ 6793 w 7719"/>
                  <a:gd name="T31" fmla="*/ 140 h 2326"/>
                  <a:gd name="T32" fmla="*/ 7333 w 7719"/>
                  <a:gd name="T33" fmla="*/ 256 h 2326"/>
                  <a:gd name="T34" fmla="*/ 7719 w 7719"/>
                  <a:gd name="T35" fmla="*/ 320 h 2326"/>
                  <a:gd name="T36" fmla="*/ 7616 w 7719"/>
                  <a:gd name="T37" fmla="*/ 2275 h 2326"/>
                  <a:gd name="T38" fmla="*/ 6999 w 7719"/>
                  <a:gd name="T39" fmla="*/ 2262 h 2326"/>
                  <a:gd name="T40" fmla="*/ 6806 w 7719"/>
                  <a:gd name="T41" fmla="*/ 2300 h 2326"/>
                  <a:gd name="T42" fmla="*/ 6176 w 7719"/>
                  <a:gd name="T43" fmla="*/ 2249 h 2326"/>
                  <a:gd name="T44" fmla="*/ 5636 w 7719"/>
                  <a:gd name="T45" fmla="*/ 2249 h 2326"/>
                  <a:gd name="T46" fmla="*/ 5302 w 7719"/>
                  <a:gd name="T47" fmla="*/ 2146 h 2326"/>
                  <a:gd name="T48" fmla="*/ 5083 w 7719"/>
                  <a:gd name="T49" fmla="*/ 1953 h 2326"/>
                  <a:gd name="T50" fmla="*/ 4775 w 7719"/>
                  <a:gd name="T51" fmla="*/ 1863 h 2326"/>
                  <a:gd name="T52" fmla="*/ 4119 w 7719"/>
                  <a:gd name="T53" fmla="*/ 1850 h 2326"/>
                  <a:gd name="T54" fmla="*/ 3360 w 7719"/>
                  <a:gd name="T55" fmla="*/ 1722 h 2326"/>
                  <a:gd name="T56" fmla="*/ 3219 w 7719"/>
                  <a:gd name="T57" fmla="*/ 1542 h 2326"/>
                  <a:gd name="T58" fmla="*/ 2910 w 7719"/>
                  <a:gd name="T59" fmla="*/ 1529 h 2326"/>
                  <a:gd name="T60" fmla="*/ 2576 w 7719"/>
                  <a:gd name="T61" fmla="*/ 1542 h 2326"/>
                  <a:gd name="T62" fmla="*/ 2178 w 7719"/>
                  <a:gd name="T63" fmla="*/ 1542 h 2326"/>
                  <a:gd name="T64" fmla="*/ 2036 w 7719"/>
                  <a:gd name="T65" fmla="*/ 1490 h 2326"/>
                  <a:gd name="T66" fmla="*/ 1560 w 7719"/>
                  <a:gd name="T67" fmla="*/ 1310 h 2326"/>
                  <a:gd name="T68" fmla="*/ 943 w 7719"/>
                  <a:gd name="T69" fmla="*/ 1105 h 2326"/>
                  <a:gd name="T70" fmla="*/ 468 w 7719"/>
                  <a:gd name="T71" fmla="*/ 989 h 2326"/>
                  <a:gd name="T72" fmla="*/ 95 w 7719"/>
                  <a:gd name="T73" fmla="*/ 937 h 2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19" h="2326">
                    <a:moveTo>
                      <a:pt x="95" y="937"/>
                    </a:moveTo>
                    <a:cubicBezTo>
                      <a:pt x="82" y="929"/>
                      <a:pt x="66" y="924"/>
                      <a:pt x="56" y="912"/>
                    </a:cubicBezTo>
                    <a:cubicBezTo>
                      <a:pt x="36" y="889"/>
                      <a:pt x="5" y="835"/>
                      <a:pt x="5" y="835"/>
                    </a:cubicBezTo>
                    <a:cubicBezTo>
                      <a:pt x="16" y="727"/>
                      <a:pt x="0" y="695"/>
                      <a:pt x="82" y="642"/>
                    </a:cubicBezTo>
                    <a:cubicBezTo>
                      <a:pt x="97" y="597"/>
                      <a:pt x="90" y="599"/>
                      <a:pt x="133" y="565"/>
                    </a:cubicBezTo>
                    <a:cubicBezTo>
                      <a:pt x="157" y="546"/>
                      <a:pt x="210" y="513"/>
                      <a:pt x="210" y="513"/>
                    </a:cubicBezTo>
                    <a:cubicBezTo>
                      <a:pt x="272" y="534"/>
                      <a:pt x="262" y="561"/>
                      <a:pt x="326" y="539"/>
                    </a:cubicBezTo>
                    <a:cubicBezTo>
                      <a:pt x="392" y="473"/>
                      <a:pt x="468" y="402"/>
                      <a:pt x="558" y="372"/>
                    </a:cubicBezTo>
                    <a:cubicBezTo>
                      <a:pt x="644" y="376"/>
                      <a:pt x="730" y="375"/>
                      <a:pt x="815" y="385"/>
                    </a:cubicBezTo>
                    <a:cubicBezTo>
                      <a:pt x="842" y="388"/>
                      <a:pt x="892" y="410"/>
                      <a:pt x="892" y="410"/>
                    </a:cubicBezTo>
                    <a:cubicBezTo>
                      <a:pt x="905" y="406"/>
                      <a:pt x="917" y="401"/>
                      <a:pt x="930" y="397"/>
                    </a:cubicBezTo>
                    <a:cubicBezTo>
                      <a:pt x="956" y="389"/>
                      <a:pt x="1008" y="372"/>
                      <a:pt x="1008" y="372"/>
                    </a:cubicBezTo>
                    <a:cubicBezTo>
                      <a:pt x="1073" y="305"/>
                      <a:pt x="1135" y="309"/>
                      <a:pt x="1226" y="295"/>
                    </a:cubicBezTo>
                    <a:cubicBezTo>
                      <a:pt x="1377" y="300"/>
                      <a:pt x="1541" y="284"/>
                      <a:pt x="1689" y="333"/>
                    </a:cubicBezTo>
                    <a:cubicBezTo>
                      <a:pt x="1698" y="346"/>
                      <a:pt x="1699" y="371"/>
                      <a:pt x="1715" y="372"/>
                    </a:cubicBezTo>
                    <a:cubicBezTo>
                      <a:pt x="1941" y="382"/>
                      <a:pt x="2339" y="390"/>
                      <a:pt x="2589" y="307"/>
                    </a:cubicBezTo>
                    <a:cubicBezTo>
                      <a:pt x="2688" y="311"/>
                      <a:pt x="2786" y="313"/>
                      <a:pt x="2885" y="320"/>
                    </a:cubicBezTo>
                    <a:cubicBezTo>
                      <a:pt x="2915" y="322"/>
                      <a:pt x="2945" y="326"/>
                      <a:pt x="2975" y="333"/>
                    </a:cubicBezTo>
                    <a:cubicBezTo>
                      <a:pt x="3001" y="339"/>
                      <a:pt x="3052" y="359"/>
                      <a:pt x="3052" y="359"/>
                    </a:cubicBezTo>
                    <a:cubicBezTo>
                      <a:pt x="3082" y="350"/>
                      <a:pt x="3114" y="347"/>
                      <a:pt x="3142" y="333"/>
                    </a:cubicBezTo>
                    <a:cubicBezTo>
                      <a:pt x="3189" y="310"/>
                      <a:pt x="3221" y="259"/>
                      <a:pt x="3270" y="243"/>
                    </a:cubicBezTo>
                    <a:cubicBezTo>
                      <a:pt x="3436" y="188"/>
                      <a:pt x="3611" y="178"/>
                      <a:pt x="3785" y="166"/>
                    </a:cubicBezTo>
                    <a:cubicBezTo>
                      <a:pt x="4093" y="173"/>
                      <a:pt x="4296" y="141"/>
                      <a:pt x="4556" y="230"/>
                    </a:cubicBezTo>
                    <a:cubicBezTo>
                      <a:pt x="4599" y="226"/>
                      <a:pt x="4642" y="225"/>
                      <a:pt x="4685" y="217"/>
                    </a:cubicBezTo>
                    <a:cubicBezTo>
                      <a:pt x="4810" y="194"/>
                      <a:pt x="4932" y="137"/>
                      <a:pt x="5058" y="115"/>
                    </a:cubicBezTo>
                    <a:cubicBezTo>
                      <a:pt x="5118" y="104"/>
                      <a:pt x="5178" y="99"/>
                      <a:pt x="5238" y="89"/>
                    </a:cubicBezTo>
                    <a:cubicBezTo>
                      <a:pt x="5785" y="107"/>
                      <a:pt x="5487" y="93"/>
                      <a:pt x="5765" y="140"/>
                    </a:cubicBezTo>
                    <a:cubicBezTo>
                      <a:pt x="5782" y="139"/>
                      <a:pt x="6006" y="154"/>
                      <a:pt x="6099" y="115"/>
                    </a:cubicBezTo>
                    <a:cubicBezTo>
                      <a:pt x="6168" y="86"/>
                      <a:pt x="6128" y="93"/>
                      <a:pt x="6189" y="76"/>
                    </a:cubicBezTo>
                    <a:cubicBezTo>
                      <a:pt x="6223" y="67"/>
                      <a:pt x="6292" y="50"/>
                      <a:pt x="6292" y="50"/>
                    </a:cubicBezTo>
                    <a:cubicBezTo>
                      <a:pt x="6391" y="54"/>
                      <a:pt x="6490" y="56"/>
                      <a:pt x="6588" y="63"/>
                    </a:cubicBezTo>
                    <a:cubicBezTo>
                      <a:pt x="6664" y="69"/>
                      <a:pt x="6727" y="111"/>
                      <a:pt x="6793" y="140"/>
                    </a:cubicBezTo>
                    <a:cubicBezTo>
                      <a:pt x="6921" y="197"/>
                      <a:pt x="7026" y="208"/>
                      <a:pt x="7166" y="217"/>
                    </a:cubicBezTo>
                    <a:cubicBezTo>
                      <a:pt x="7219" y="226"/>
                      <a:pt x="7284" y="231"/>
                      <a:pt x="7333" y="256"/>
                    </a:cubicBezTo>
                    <a:cubicBezTo>
                      <a:pt x="7347" y="263"/>
                      <a:pt x="7356" y="281"/>
                      <a:pt x="7372" y="282"/>
                    </a:cubicBezTo>
                    <a:cubicBezTo>
                      <a:pt x="7466" y="290"/>
                      <a:pt x="7663" y="0"/>
                      <a:pt x="7719" y="320"/>
                    </a:cubicBezTo>
                    <a:lnTo>
                      <a:pt x="7719" y="2185"/>
                    </a:lnTo>
                    <a:cubicBezTo>
                      <a:pt x="7688" y="2210"/>
                      <a:pt x="7651" y="2255"/>
                      <a:pt x="7616" y="2275"/>
                    </a:cubicBezTo>
                    <a:cubicBezTo>
                      <a:pt x="7556" y="2310"/>
                      <a:pt x="7464" y="2318"/>
                      <a:pt x="7398" y="2326"/>
                    </a:cubicBezTo>
                    <a:cubicBezTo>
                      <a:pt x="7263" y="2315"/>
                      <a:pt x="7128" y="2305"/>
                      <a:pt x="6999" y="2262"/>
                    </a:cubicBezTo>
                    <a:cubicBezTo>
                      <a:pt x="6960" y="2266"/>
                      <a:pt x="6921" y="2267"/>
                      <a:pt x="6883" y="2275"/>
                    </a:cubicBezTo>
                    <a:cubicBezTo>
                      <a:pt x="6857" y="2280"/>
                      <a:pt x="6806" y="2300"/>
                      <a:pt x="6806" y="2300"/>
                    </a:cubicBezTo>
                    <a:cubicBezTo>
                      <a:pt x="6630" y="2296"/>
                      <a:pt x="6455" y="2295"/>
                      <a:pt x="6279" y="2287"/>
                    </a:cubicBezTo>
                    <a:cubicBezTo>
                      <a:pt x="6233" y="2285"/>
                      <a:pt x="6217" y="2267"/>
                      <a:pt x="6176" y="2249"/>
                    </a:cubicBezTo>
                    <a:cubicBezTo>
                      <a:pt x="6119" y="2224"/>
                      <a:pt x="6056" y="2219"/>
                      <a:pt x="5996" y="2210"/>
                    </a:cubicBezTo>
                    <a:cubicBezTo>
                      <a:pt x="5875" y="2221"/>
                      <a:pt x="5758" y="2239"/>
                      <a:pt x="5636" y="2249"/>
                    </a:cubicBezTo>
                    <a:cubicBezTo>
                      <a:pt x="5563" y="2245"/>
                      <a:pt x="5489" y="2251"/>
                      <a:pt x="5418" y="2236"/>
                    </a:cubicBezTo>
                    <a:cubicBezTo>
                      <a:pt x="5360" y="2223"/>
                      <a:pt x="5341" y="2179"/>
                      <a:pt x="5302" y="2146"/>
                    </a:cubicBezTo>
                    <a:cubicBezTo>
                      <a:pt x="5244" y="2097"/>
                      <a:pt x="5218" y="2072"/>
                      <a:pt x="5173" y="2005"/>
                    </a:cubicBezTo>
                    <a:cubicBezTo>
                      <a:pt x="5154" y="1976"/>
                      <a:pt x="5107" y="1977"/>
                      <a:pt x="5083" y="1953"/>
                    </a:cubicBezTo>
                    <a:cubicBezTo>
                      <a:pt x="5030" y="1900"/>
                      <a:pt x="5024" y="1874"/>
                      <a:pt x="4955" y="1850"/>
                    </a:cubicBezTo>
                    <a:cubicBezTo>
                      <a:pt x="4895" y="1854"/>
                      <a:pt x="4835" y="1856"/>
                      <a:pt x="4775" y="1863"/>
                    </a:cubicBezTo>
                    <a:cubicBezTo>
                      <a:pt x="4717" y="1870"/>
                      <a:pt x="4654" y="1893"/>
                      <a:pt x="4595" y="1902"/>
                    </a:cubicBezTo>
                    <a:cubicBezTo>
                      <a:pt x="4029" y="1884"/>
                      <a:pt x="4340" y="1924"/>
                      <a:pt x="4119" y="1850"/>
                    </a:cubicBezTo>
                    <a:cubicBezTo>
                      <a:pt x="4021" y="1752"/>
                      <a:pt x="3917" y="1728"/>
                      <a:pt x="3785" y="1709"/>
                    </a:cubicBezTo>
                    <a:cubicBezTo>
                      <a:pt x="3594" y="1724"/>
                      <a:pt x="3564" y="1734"/>
                      <a:pt x="3360" y="1722"/>
                    </a:cubicBezTo>
                    <a:cubicBezTo>
                      <a:pt x="3316" y="1692"/>
                      <a:pt x="3316" y="1697"/>
                      <a:pt x="3283" y="1645"/>
                    </a:cubicBezTo>
                    <a:cubicBezTo>
                      <a:pt x="3268" y="1621"/>
                      <a:pt x="3248" y="1555"/>
                      <a:pt x="3219" y="1542"/>
                    </a:cubicBezTo>
                    <a:cubicBezTo>
                      <a:pt x="3179" y="1524"/>
                      <a:pt x="3090" y="1516"/>
                      <a:pt x="3090" y="1516"/>
                    </a:cubicBezTo>
                    <a:cubicBezTo>
                      <a:pt x="3030" y="1520"/>
                      <a:pt x="2970" y="1529"/>
                      <a:pt x="2910" y="1529"/>
                    </a:cubicBezTo>
                    <a:cubicBezTo>
                      <a:pt x="2786" y="1529"/>
                      <a:pt x="2766" y="1509"/>
                      <a:pt x="2666" y="1542"/>
                    </a:cubicBezTo>
                    <a:cubicBezTo>
                      <a:pt x="2610" y="1544"/>
                      <a:pt x="2614" y="1540"/>
                      <a:pt x="2576" y="1542"/>
                    </a:cubicBezTo>
                    <a:cubicBezTo>
                      <a:pt x="2533" y="1523"/>
                      <a:pt x="2482" y="1555"/>
                      <a:pt x="2435" y="1555"/>
                    </a:cubicBezTo>
                    <a:cubicBezTo>
                      <a:pt x="2349" y="1555"/>
                      <a:pt x="2264" y="1546"/>
                      <a:pt x="2178" y="1542"/>
                    </a:cubicBezTo>
                    <a:cubicBezTo>
                      <a:pt x="2156" y="1538"/>
                      <a:pt x="2134" y="1537"/>
                      <a:pt x="2113" y="1529"/>
                    </a:cubicBezTo>
                    <a:cubicBezTo>
                      <a:pt x="2009" y="1489"/>
                      <a:pt x="2139" y="1513"/>
                      <a:pt x="2036" y="1490"/>
                    </a:cubicBezTo>
                    <a:cubicBezTo>
                      <a:pt x="1948" y="1470"/>
                      <a:pt x="1871" y="1460"/>
                      <a:pt x="1779" y="1452"/>
                    </a:cubicBezTo>
                    <a:cubicBezTo>
                      <a:pt x="1697" y="1425"/>
                      <a:pt x="1614" y="1380"/>
                      <a:pt x="1560" y="1310"/>
                    </a:cubicBezTo>
                    <a:cubicBezTo>
                      <a:pt x="1498" y="1231"/>
                      <a:pt x="1449" y="1124"/>
                      <a:pt x="1329" y="1117"/>
                    </a:cubicBezTo>
                    <a:cubicBezTo>
                      <a:pt x="1200" y="1109"/>
                      <a:pt x="1072" y="1109"/>
                      <a:pt x="943" y="1105"/>
                    </a:cubicBezTo>
                    <a:cubicBezTo>
                      <a:pt x="873" y="1081"/>
                      <a:pt x="799" y="1007"/>
                      <a:pt x="738" y="1002"/>
                    </a:cubicBezTo>
                    <a:cubicBezTo>
                      <a:pt x="648" y="994"/>
                      <a:pt x="558" y="993"/>
                      <a:pt x="468" y="989"/>
                    </a:cubicBezTo>
                    <a:cubicBezTo>
                      <a:pt x="431" y="977"/>
                      <a:pt x="404" y="950"/>
                      <a:pt x="365" y="950"/>
                    </a:cubicBezTo>
                    <a:lnTo>
                      <a:pt x="95" y="93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76863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1" name="Line 31">
                <a:extLst>
                  <a:ext uri="{FF2B5EF4-FFF2-40B4-BE49-F238E27FC236}">
                    <a16:creationId xmlns:a16="http://schemas.microsoft.com/office/drawing/2014/main" id="{D0E3C788-0677-4187-B69D-E72875DAB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1" y="5814"/>
                <a:ext cx="0" cy="540"/>
              </a:xfrm>
              <a:prstGeom prst="line">
                <a:avLst/>
              </a:prstGeom>
              <a:noFill/>
              <a:ln w="762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2" name="Rectangle 32">
                <a:extLst>
                  <a:ext uri="{FF2B5EF4-FFF2-40B4-BE49-F238E27FC236}">
                    <a16:creationId xmlns:a16="http://schemas.microsoft.com/office/drawing/2014/main" id="{E73FA5C6-927D-4119-97CD-EAEE83F2F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5634"/>
                <a:ext cx="1260" cy="72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3" name="Rectangle 33">
                <a:extLst>
                  <a:ext uri="{FF2B5EF4-FFF2-40B4-BE49-F238E27FC236}">
                    <a16:creationId xmlns:a16="http://schemas.microsoft.com/office/drawing/2014/main" id="{C88B50E0-FBE9-422E-A317-0E069381F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5814"/>
                <a:ext cx="900" cy="36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74" name="Line 34">
              <a:extLst>
                <a:ext uri="{FF2B5EF4-FFF2-40B4-BE49-F238E27FC236}">
                  <a16:creationId xmlns:a16="http://schemas.microsoft.com/office/drawing/2014/main" id="{9F1BF123-9322-4914-BA89-64ABA043E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1" y="3508"/>
              <a:ext cx="0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5" name="Line 35">
              <a:extLst>
                <a:ext uri="{FF2B5EF4-FFF2-40B4-BE49-F238E27FC236}">
                  <a16:creationId xmlns:a16="http://schemas.microsoft.com/office/drawing/2014/main" id="{24060D3D-1FE9-4A81-9EF4-6759326EB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3508"/>
              <a:ext cx="0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6" name="Line 36">
              <a:extLst>
                <a:ext uri="{FF2B5EF4-FFF2-40B4-BE49-F238E27FC236}">
                  <a16:creationId xmlns:a16="http://schemas.microsoft.com/office/drawing/2014/main" id="{A0C75CEE-2C20-47F9-81B8-576B28ED56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" y="3678"/>
              <a:ext cx="21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7" name="Line 37">
              <a:extLst>
                <a:ext uri="{FF2B5EF4-FFF2-40B4-BE49-F238E27FC236}">
                  <a16:creationId xmlns:a16="http://schemas.microsoft.com/office/drawing/2014/main" id="{73282732-45C3-49E7-9D71-8971919CB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9" y="3678"/>
              <a:ext cx="1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8" name="Line 38">
              <a:extLst>
                <a:ext uri="{FF2B5EF4-FFF2-40B4-BE49-F238E27FC236}">
                  <a16:creationId xmlns:a16="http://schemas.microsoft.com/office/drawing/2014/main" id="{7690CA56-8D52-46F2-ABC6-43420F29F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3678"/>
              <a:ext cx="1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9" name="Text Box 39">
              <a:extLst>
                <a:ext uri="{FF2B5EF4-FFF2-40B4-BE49-F238E27FC236}">
                  <a16:creationId xmlns:a16="http://schemas.microsoft.com/office/drawing/2014/main" id="{87BBDDCB-2699-4AC0-9A84-557E5EAF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3702"/>
              <a:ext cx="196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600" b="1">
                  <a:latin typeface="Arial" panose="020B0604020202020204" pitchFamily="34" charset="0"/>
                </a:rPr>
                <a:t>Территория предприятия</a:t>
              </a:r>
            </a:p>
          </p:txBody>
        </p:sp>
        <p:sp>
          <p:nvSpPr>
            <p:cNvPr id="10280" name="Text Box 40">
              <a:extLst>
                <a:ext uri="{FF2B5EF4-FFF2-40B4-BE49-F238E27FC236}">
                  <a16:creationId xmlns:a16="http://schemas.microsoft.com/office/drawing/2014/main" id="{45B4030F-D9D3-476A-8AA6-C5F79968C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" y="3686"/>
              <a:ext cx="72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600" b="1">
                  <a:latin typeface="Arial" panose="020B0604020202020204" pitchFamily="34" charset="0"/>
                </a:rPr>
                <a:t>СЗЗ</a:t>
              </a:r>
            </a:p>
          </p:txBody>
        </p:sp>
        <p:sp>
          <p:nvSpPr>
            <p:cNvPr id="10281" name="Text Box 41">
              <a:extLst>
                <a:ext uri="{FF2B5EF4-FFF2-40B4-BE49-F238E27FC236}">
                  <a16:creationId xmlns:a16="http://schemas.microsoft.com/office/drawing/2014/main" id="{64ACB848-26B2-46F6-A714-748FFF4A9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1" y="3686"/>
              <a:ext cx="113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600" b="1">
                  <a:latin typeface="Arial" panose="020B0604020202020204" pitchFamily="34" charset="0"/>
                </a:rPr>
                <a:t>Жилая зона</a:t>
              </a:r>
            </a:p>
          </p:txBody>
        </p:sp>
        <p:sp>
          <p:nvSpPr>
            <p:cNvPr id="10282" name="AutoShape 42">
              <a:extLst>
                <a:ext uri="{FF2B5EF4-FFF2-40B4-BE49-F238E27FC236}">
                  <a16:creationId xmlns:a16="http://schemas.microsoft.com/office/drawing/2014/main" id="{370B0456-113D-4E73-99C5-28C480E58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" y="2079"/>
              <a:ext cx="1144" cy="391"/>
            </a:xfrm>
            <a:prstGeom prst="borderCallout2">
              <a:avLst>
                <a:gd name="adj1" fmla="val 28083"/>
                <a:gd name="adj2" fmla="val -6014"/>
                <a:gd name="adj3" fmla="val 28083"/>
                <a:gd name="adj4" fmla="val -14130"/>
                <a:gd name="adj5" fmla="val 295162"/>
                <a:gd name="adj6" fmla="val -2239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С </a:t>
              </a:r>
              <a:r>
                <a:rPr lang="en-US" altLang="ru-RU" sz="2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&lt;</a:t>
              </a:r>
              <a:r>
                <a:rPr lang="ru-RU" altLang="ru-RU" sz="2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ПДК</a:t>
              </a:r>
            </a:p>
          </p:txBody>
        </p:sp>
        <p:sp>
          <p:nvSpPr>
            <p:cNvPr id="10283" name="Line 43">
              <a:extLst>
                <a:ext uri="{FF2B5EF4-FFF2-40B4-BE49-F238E27FC236}">
                  <a16:creationId xmlns:a16="http://schemas.microsoft.com/office/drawing/2014/main" id="{B484FDCB-AD37-482C-8B12-2CC2B59AE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1" y="2518"/>
              <a:ext cx="206" cy="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4" name="AutoShape 44">
              <a:extLst>
                <a:ext uri="{FF2B5EF4-FFF2-40B4-BE49-F238E27FC236}">
                  <a16:creationId xmlns:a16="http://schemas.microsoft.com/office/drawing/2014/main" id="{E634E832-4FDE-4575-8AE8-DAE16BB9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1200"/>
              <a:ext cx="1016" cy="352"/>
            </a:xfrm>
            <a:prstGeom prst="borderCallout2">
              <a:avLst>
                <a:gd name="adj1" fmla="val 31194"/>
                <a:gd name="adj2" fmla="val -6769"/>
                <a:gd name="adj3" fmla="val 31194"/>
                <a:gd name="adj4" fmla="val -20926"/>
                <a:gd name="adj5" fmla="val 159620"/>
                <a:gd name="adj6" fmla="val -3519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М </a:t>
              </a:r>
              <a:r>
                <a:rPr lang="en-US" altLang="ru-RU" sz="24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&lt;</a:t>
              </a:r>
              <a:r>
                <a:rPr lang="ru-RU" altLang="ru-RU" sz="24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 ПДВ</a:t>
              </a:r>
            </a:p>
          </p:txBody>
        </p:sp>
        <p:sp>
          <p:nvSpPr>
            <p:cNvPr id="10285" name="Line 45">
              <a:extLst>
                <a:ext uri="{FF2B5EF4-FFF2-40B4-BE49-F238E27FC236}">
                  <a16:creationId xmlns:a16="http://schemas.microsoft.com/office/drawing/2014/main" id="{D0033B68-1110-4C70-8046-882334E86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3" y="1640"/>
              <a:ext cx="1960" cy="5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6" name="Text Box 46">
              <a:extLst>
                <a:ext uri="{FF2B5EF4-FFF2-40B4-BE49-F238E27FC236}">
                  <a16:creationId xmlns:a16="http://schemas.microsoft.com/office/drawing/2014/main" id="{4025F6D6-6111-4C68-9D9D-2CC635281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9" y="1754"/>
              <a:ext cx="1031" cy="32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latin typeface="Arial" panose="020B0604020202020204" pitchFamily="34" charset="0"/>
                </a:rPr>
                <a:t>ОНД-86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71BF257-3296-434A-9054-75A6B01026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457200"/>
            <a:ext cx="9080500" cy="1143000"/>
          </a:xfrm>
        </p:spPr>
        <p:txBody>
          <a:bodyPr/>
          <a:lstStyle/>
          <a:p>
            <a:r>
              <a:rPr lang="ru-RU" altLang="ru-RU" sz="4000">
                <a:solidFill>
                  <a:srgbClr val="CC3300"/>
                </a:solidFill>
              </a:rPr>
              <a:t>Неблагоприятные метеорологические условия (НМУ)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51C34B6C-1D7D-4A1C-84AC-2C544434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1828801"/>
            <a:ext cx="9328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2800">
                <a:latin typeface="Times New Roman" panose="02020603050405020304" pitchFamily="18" charset="0"/>
              </a:rPr>
              <a:t>Скорость ветра менее 3 м/с;    Инверсия.</a:t>
            </a:r>
          </a:p>
        </p:txBody>
      </p:sp>
      <p:grpSp>
        <p:nvGrpSpPr>
          <p:cNvPr id="9253" name="Group 37">
            <a:extLst>
              <a:ext uri="{FF2B5EF4-FFF2-40B4-BE49-F238E27FC236}">
                <a16:creationId xmlns:a16="http://schemas.microsoft.com/office/drawing/2014/main" id="{FB0CBC61-4907-4807-9C91-168D99958EF8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2514600"/>
            <a:ext cx="9163050" cy="4114800"/>
            <a:chOff x="192" y="1536"/>
            <a:chExt cx="4911" cy="2143"/>
          </a:xfrm>
        </p:grpSpPr>
        <p:sp>
          <p:nvSpPr>
            <p:cNvPr id="9223" name="Line 7">
              <a:extLst>
                <a:ext uri="{FF2B5EF4-FFF2-40B4-BE49-F238E27FC236}">
                  <a16:creationId xmlns:a16="http://schemas.microsoft.com/office/drawing/2014/main" id="{7724E636-4076-4682-A781-BE206CB59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" y="1536"/>
              <a:ext cx="0" cy="1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Line 8">
              <a:extLst>
                <a:ext uri="{FF2B5EF4-FFF2-40B4-BE49-F238E27FC236}">
                  <a16:creationId xmlns:a16="http://schemas.microsoft.com/office/drawing/2014/main" id="{3996A35F-5454-4CA7-8014-2764C4AAD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3160"/>
              <a:ext cx="20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Rectangle 9">
              <a:extLst>
                <a:ext uri="{FF2B5EF4-FFF2-40B4-BE49-F238E27FC236}">
                  <a16:creationId xmlns:a16="http://schemas.microsoft.com/office/drawing/2014/main" id="{A9918429-F923-4468-9577-47509C9EF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" y="2917"/>
              <a:ext cx="496" cy="23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6" name="Rectangle 10">
              <a:extLst>
                <a:ext uri="{FF2B5EF4-FFF2-40B4-BE49-F238E27FC236}">
                  <a16:creationId xmlns:a16="http://schemas.microsoft.com/office/drawing/2014/main" id="{6C31046E-CF40-45B1-B09E-6ECCEB4C3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2980"/>
              <a:ext cx="277" cy="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7" name="AutoShape 11">
              <a:extLst>
                <a:ext uri="{FF2B5EF4-FFF2-40B4-BE49-F238E27FC236}">
                  <a16:creationId xmlns:a16="http://schemas.microsoft.com/office/drawing/2014/main" id="{048236ED-806D-420A-B472-714EA7DA06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685" y="2611"/>
              <a:ext cx="168" cy="54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8" name="Freeform 12">
              <a:extLst>
                <a:ext uri="{FF2B5EF4-FFF2-40B4-BE49-F238E27FC236}">
                  <a16:creationId xmlns:a16="http://schemas.microsoft.com/office/drawing/2014/main" id="{4B21D564-ABB0-4BB2-B59B-21915EA42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559"/>
              <a:ext cx="935" cy="1057"/>
            </a:xfrm>
            <a:custGeom>
              <a:avLst/>
              <a:gdLst>
                <a:gd name="T0" fmla="*/ 37 w 1537"/>
                <a:gd name="T1" fmla="*/ 2184 h 2196"/>
                <a:gd name="T2" fmla="*/ 73 w 1537"/>
                <a:gd name="T3" fmla="*/ 2004 h 2196"/>
                <a:gd name="T4" fmla="*/ 73 w 1537"/>
                <a:gd name="T5" fmla="*/ 1848 h 2196"/>
                <a:gd name="T6" fmla="*/ 109 w 1537"/>
                <a:gd name="T7" fmla="*/ 1836 h 2196"/>
                <a:gd name="T8" fmla="*/ 145 w 1537"/>
                <a:gd name="T9" fmla="*/ 1812 h 2196"/>
                <a:gd name="T10" fmla="*/ 229 w 1537"/>
                <a:gd name="T11" fmla="*/ 1656 h 2196"/>
                <a:gd name="T12" fmla="*/ 301 w 1537"/>
                <a:gd name="T13" fmla="*/ 1428 h 2196"/>
                <a:gd name="T14" fmla="*/ 397 w 1537"/>
                <a:gd name="T15" fmla="*/ 1224 h 2196"/>
                <a:gd name="T16" fmla="*/ 469 w 1537"/>
                <a:gd name="T17" fmla="*/ 1044 h 2196"/>
                <a:gd name="T18" fmla="*/ 529 w 1537"/>
                <a:gd name="T19" fmla="*/ 888 h 2196"/>
                <a:gd name="T20" fmla="*/ 577 w 1537"/>
                <a:gd name="T21" fmla="*/ 696 h 2196"/>
                <a:gd name="T22" fmla="*/ 637 w 1537"/>
                <a:gd name="T23" fmla="*/ 684 h 2196"/>
                <a:gd name="T24" fmla="*/ 733 w 1537"/>
                <a:gd name="T25" fmla="*/ 552 h 2196"/>
                <a:gd name="T26" fmla="*/ 829 w 1537"/>
                <a:gd name="T27" fmla="*/ 396 h 2196"/>
                <a:gd name="T28" fmla="*/ 925 w 1537"/>
                <a:gd name="T29" fmla="*/ 192 h 2196"/>
                <a:gd name="T30" fmla="*/ 961 w 1537"/>
                <a:gd name="T31" fmla="*/ 12 h 2196"/>
                <a:gd name="T32" fmla="*/ 997 w 1537"/>
                <a:gd name="T33" fmla="*/ 0 h 2196"/>
                <a:gd name="T34" fmla="*/ 1033 w 1537"/>
                <a:gd name="T35" fmla="*/ 24 h 2196"/>
                <a:gd name="T36" fmla="*/ 1045 w 1537"/>
                <a:gd name="T37" fmla="*/ 60 h 2196"/>
                <a:gd name="T38" fmla="*/ 1093 w 1537"/>
                <a:gd name="T39" fmla="*/ 84 h 2196"/>
                <a:gd name="T40" fmla="*/ 1153 w 1537"/>
                <a:gd name="T41" fmla="*/ 72 h 2196"/>
                <a:gd name="T42" fmla="*/ 1189 w 1537"/>
                <a:gd name="T43" fmla="*/ 96 h 2196"/>
                <a:gd name="T44" fmla="*/ 1297 w 1537"/>
                <a:gd name="T45" fmla="*/ 84 h 2196"/>
                <a:gd name="T46" fmla="*/ 1381 w 1537"/>
                <a:gd name="T47" fmla="*/ 60 h 2196"/>
                <a:gd name="T48" fmla="*/ 1537 w 1537"/>
                <a:gd name="T49" fmla="*/ 96 h 2196"/>
                <a:gd name="T50" fmla="*/ 1513 w 1537"/>
                <a:gd name="T51" fmla="*/ 192 h 2196"/>
                <a:gd name="T52" fmla="*/ 1441 w 1537"/>
                <a:gd name="T53" fmla="*/ 240 h 2196"/>
                <a:gd name="T54" fmla="*/ 1297 w 1537"/>
                <a:gd name="T55" fmla="*/ 408 h 2196"/>
                <a:gd name="T56" fmla="*/ 1297 w 1537"/>
                <a:gd name="T57" fmla="*/ 600 h 2196"/>
                <a:gd name="T58" fmla="*/ 1213 w 1537"/>
                <a:gd name="T59" fmla="*/ 684 h 2196"/>
                <a:gd name="T60" fmla="*/ 1165 w 1537"/>
                <a:gd name="T61" fmla="*/ 756 h 2196"/>
                <a:gd name="T62" fmla="*/ 1153 w 1537"/>
                <a:gd name="T63" fmla="*/ 912 h 2196"/>
                <a:gd name="T64" fmla="*/ 1081 w 1537"/>
                <a:gd name="T65" fmla="*/ 960 h 2196"/>
                <a:gd name="T66" fmla="*/ 961 w 1537"/>
                <a:gd name="T67" fmla="*/ 1020 h 2196"/>
                <a:gd name="T68" fmla="*/ 913 w 1537"/>
                <a:gd name="T69" fmla="*/ 1164 h 2196"/>
                <a:gd name="T70" fmla="*/ 877 w 1537"/>
                <a:gd name="T71" fmla="*/ 1188 h 2196"/>
                <a:gd name="T72" fmla="*/ 805 w 1537"/>
                <a:gd name="T73" fmla="*/ 1212 h 2196"/>
                <a:gd name="T74" fmla="*/ 769 w 1537"/>
                <a:gd name="T75" fmla="*/ 1344 h 2196"/>
                <a:gd name="T76" fmla="*/ 601 w 1537"/>
                <a:gd name="T77" fmla="*/ 1452 h 2196"/>
                <a:gd name="T78" fmla="*/ 601 w 1537"/>
                <a:gd name="T79" fmla="*/ 1632 h 2196"/>
                <a:gd name="T80" fmla="*/ 529 w 1537"/>
                <a:gd name="T81" fmla="*/ 1680 h 2196"/>
                <a:gd name="T82" fmla="*/ 493 w 1537"/>
                <a:gd name="T83" fmla="*/ 1704 h 2196"/>
                <a:gd name="T84" fmla="*/ 433 w 1537"/>
                <a:gd name="T85" fmla="*/ 1884 h 2196"/>
                <a:gd name="T86" fmla="*/ 409 w 1537"/>
                <a:gd name="T87" fmla="*/ 1920 h 2196"/>
                <a:gd name="T88" fmla="*/ 361 w 1537"/>
                <a:gd name="T89" fmla="*/ 1968 h 2196"/>
                <a:gd name="T90" fmla="*/ 289 w 1537"/>
                <a:gd name="T91" fmla="*/ 2124 h 2196"/>
                <a:gd name="T92" fmla="*/ 229 w 1537"/>
                <a:gd name="T93" fmla="*/ 2184 h 2196"/>
                <a:gd name="T94" fmla="*/ 193 w 1537"/>
                <a:gd name="T95" fmla="*/ 2196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7" h="2196">
                  <a:moveTo>
                    <a:pt x="37" y="2184"/>
                  </a:moveTo>
                  <a:cubicBezTo>
                    <a:pt x="27" y="2102"/>
                    <a:pt x="0" y="2053"/>
                    <a:pt x="73" y="2004"/>
                  </a:cubicBezTo>
                  <a:cubicBezTo>
                    <a:pt x="54" y="1946"/>
                    <a:pt x="43" y="1930"/>
                    <a:pt x="73" y="1848"/>
                  </a:cubicBezTo>
                  <a:cubicBezTo>
                    <a:pt x="77" y="1836"/>
                    <a:pt x="98" y="1842"/>
                    <a:pt x="109" y="1836"/>
                  </a:cubicBezTo>
                  <a:cubicBezTo>
                    <a:pt x="122" y="1830"/>
                    <a:pt x="133" y="1820"/>
                    <a:pt x="145" y="1812"/>
                  </a:cubicBezTo>
                  <a:cubicBezTo>
                    <a:pt x="159" y="1702"/>
                    <a:pt x="146" y="1711"/>
                    <a:pt x="229" y="1656"/>
                  </a:cubicBezTo>
                  <a:cubicBezTo>
                    <a:pt x="217" y="1562"/>
                    <a:pt x="193" y="1464"/>
                    <a:pt x="301" y="1428"/>
                  </a:cubicBezTo>
                  <a:cubicBezTo>
                    <a:pt x="323" y="1339"/>
                    <a:pt x="297" y="1257"/>
                    <a:pt x="397" y="1224"/>
                  </a:cubicBezTo>
                  <a:cubicBezTo>
                    <a:pt x="450" y="1144"/>
                    <a:pt x="386" y="1099"/>
                    <a:pt x="469" y="1044"/>
                  </a:cubicBezTo>
                  <a:cubicBezTo>
                    <a:pt x="492" y="974"/>
                    <a:pt x="449" y="915"/>
                    <a:pt x="529" y="888"/>
                  </a:cubicBezTo>
                  <a:cubicBezTo>
                    <a:pt x="543" y="833"/>
                    <a:pt x="523" y="727"/>
                    <a:pt x="577" y="696"/>
                  </a:cubicBezTo>
                  <a:cubicBezTo>
                    <a:pt x="595" y="686"/>
                    <a:pt x="617" y="688"/>
                    <a:pt x="637" y="684"/>
                  </a:cubicBezTo>
                  <a:cubicBezTo>
                    <a:pt x="655" y="613"/>
                    <a:pt x="656" y="578"/>
                    <a:pt x="733" y="552"/>
                  </a:cubicBezTo>
                  <a:cubicBezTo>
                    <a:pt x="778" y="485"/>
                    <a:pt x="755" y="445"/>
                    <a:pt x="829" y="396"/>
                  </a:cubicBezTo>
                  <a:cubicBezTo>
                    <a:pt x="885" y="311"/>
                    <a:pt x="831" y="255"/>
                    <a:pt x="925" y="192"/>
                  </a:cubicBezTo>
                  <a:cubicBezTo>
                    <a:pt x="942" y="141"/>
                    <a:pt x="930" y="43"/>
                    <a:pt x="961" y="12"/>
                  </a:cubicBezTo>
                  <a:cubicBezTo>
                    <a:pt x="970" y="3"/>
                    <a:pt x="985" y="4"/>
                    <a:pt x="997" y="0"/>
                  </a:cubicBezTo>
                  <a:cubicBezTo>
                    <a:pt x="1009" y="8"/>
                    <a:pt x="1024" y="13"/>
                    <a:pt x="1033" y="24"/>
                  </a:cubicBezTo>
                  <a:cubicBezTo>
                    <a:pt x="1041" y="34"/>
                    <a:pt x="1036" y="51"/>
                    <a:pt x="1045" y="60"/>
                  </a:cubicBezTo>
                  <a:cubicBezTo>
                    <a:pt x="1058" y="73"/>
                    <a:pt x="1077" y="76"/>
                    <a:pt x="1093" y="84"/>
                  </a:cubicBezTo>
                  <a:cubicBezTo>
                    <a:pt x="1113" y="80"/>
                    <a:pt x="1133" y="69"/>
                    <a:pt x="1153" y="72"/>
                  </a:cubicBezTo>
                  <a:cubicBezTo>
                    <a:pt x="1167" y="74"/>
                    <a:pt x="1175" y="95"/>
                    <a:pt x="1189" y="96"/>
                  </a:cubicBezTo>
                  <a:cubicBezTo>
                    <a:pt x="1225" y="99"/>
                    <a:pt x="1261" y="88"/>
                    <a:pt x="1297" y="84"/>
                  </a:cubicBezTo>
                  <a:cubicBezTo>
                    <a:pt x="1314" y="78"/>
                    <a:pt x="1366" y="60"/>
                    <a:pt x="1381" y="60"/>
                  </a:cubicBezTo>
                  <a:cubicBezTo>
                    <a:pt x="1412" y="60"/>
                    <a:pt x="1507" y="91"/>
                    <a:pt x="1537" y="96"/>
                  </a:cubicBezTo>
                  <a:cubicBezTo>
                    <a:pt x="1531" y="128"/>
                    <a:pt x="1536" y="169"/>
                    <a:pt x="1513" y="192"/>
                  </a:cubicBezTo>
                  <a:cubicBezTo>
                    <a:pt x="1493" y="212"/>
                    <a:pt x="1441" y="240"/>
                    <a:pt x="1441" y="240"/>
                  </a:cubicBezTo>
                  <a:cubicBezTo>
                    <a:pt x="1415" y="342"/>
                    <a:pt x="1364" y="341"/>
                    <a:pt x="1297" y="408"/>
                  </a:cubicBezTo>
                  <a:cubicBezTo>
                    <a:pt x="1307" y="469"/>
                    <a:pt x="1325" y="540"/>
                    <a:pt x="1297" y="600"/>
                  </a:cubicBezTo>
                  <a:cubicBezTo>
                    <a:pt x="1280" y="636"/>
                    <a:pt x="1241" y="656"/>
                    <a:pt x="1213" y="684"/>
                  </a:cubicBezTo>
                  <a:cubicBezTo>
                    <a:pt x="1193" y="704"/>
                    <a:pt x="1165" y="756"/>
                    <a:pt x="1165" y="756"/>
                  </a:cubicBezTo>
                  <a:cubicBezTo>
                    <a:pt x="1161" y="808"/>
                    <a:pt x="1173" y="864"/>
                    <a:pt x="1153" y="912"/>
                  </a:cubicBezTo>
                  <a:cubicBezTo>
                    <a:pt x="1142" y="939"/>
                    <a:pt x="1105" y="944"/>
                    <a:pt x="1081" y="960"/>
                  </a:cubicBezTo>
                  <a:cubicBezTo>
                    <a:pt x="1042" y="986"/>
                    <a:pt x="1006" y="1005"/>
                    <a:pt x="961" y="1020"/>
                  </a:cubicBezTo>
                  <a:cubicBezTo>
                    <a:pt x="945" y="1069"/>
                    <a:pt x="951" y="1126"/>
                    <a:pt x="913" y="1164"/>
                  </a:cubicBezTo>
                  <a:cubicBezTo>
                    <a:pt x="903" y="1174"/>
                    <a:pt x="890" y="1182"/>
                    <a:pt x="877" y="1188"/>
                  </a:cubicBezTo>
                  <a:cubicBezTo>
                    <a:pt x="854" y="1198"/>
                    <a:pt x="805" y="1212"/>
                    <a:pt x="805" y="1212"/>
                  </a:cubicBezTo>
                  <a:cubicBezTo>
                    <a:pt x="791" y="1255"/>
                    <a:pt x="785" y="1301"/>
                    <a:pt x="769" y="1344"/>
                  </a:cubicBezTo>
                  <a:cubicBezTo>
                    <a:pt x="751" y="1393"/>
                    <a:pt x="648" y="1436"/>
                    <a:pt x="601" y="1452"/>
                  </a:cubicBezTo>
                  <a:cubicBezTo>
                    <a:pt x="608" y="1499"/>
                    <a:pt x="628" y="1586"/>
                    <a:pt x="601" y="1632"/>
                  </a:cubicBezTo>
                  <a:cubicBezTo>
                    <a:pt x="586" y="1657"/>
                    <a:pt x="553" y="1664"/>
                    <a:pt x="529" y="1680"/>
                  </a:cubicBezTo>
                  <a:cubicBezTo>
                    <a:pt x="517" y="1688"/>
                    <a:pt x="493" y="1704"/>
                    <a:pt x="493" y="1704"/>
                  </a:cubicBezTo>
                  <a:cubicBezTo>
                    <a:pt x="466" y="1785"/>
                    <a:pt x="512" y="1831"/>
                    <a:pt x="433" y="1884"/>
                  </a:cubicBezTo>
                  <a:cubicBezTo>
                    <a:pt x="425" y="1896"/>
                    <a:pt x="420" y="1911"/>
                    <a:pt x="409" y="1920"/>
                  </a:cubicBezTo>
                  <a:cubicBezTo>
                    <a:pt x="351" y="1967"/>
                    <a:pt x="387" y="1889"/>
                    <a:pt x="361" y="1968"/>
                  </a:cubicBezTo>
                  <a:cubicBezTo>
                    <a:pt x="384" y="2062"/>
                    <a:pt x="380" y="2094"/>
                    <a:pt x="289" y="2124"/>
                  </a:cubicBezTo>
                  <a:cubicBezTo>
                    <a:pt x="265" y="2160"/>
                    <a:pt x="269" y="2164"/>
                    <a:pt x="229" y="2184"/>
                  </a:cubicBezTo>
                  <a:cubicBezTo>
                    <a:pt x="218" y="2190"/>
                    <a:pt x="193" y="2196"/>
                    <a:pt x="193" y="2196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9" name="Line 13">
              <a:extLst>
                <a:ext uri="{FF2B5EF4-FFF2-40B4-BE49-F238E27FC236}">
                  <a16:creationId xmlns:a16="http://schemas.microsoft.com/office/drawing/2014/main" id="{57F456B0-1A42-4F7A-86A3-70104A174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1" y="1634"/>
              <a:ext cx="365" cy="15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0" name="Text Box 14">
              <a:extLst>
                <a:ext uri="{FF2B5EF4-FFF2-40B4-BE49-F238E27FC236}">
                  <a16:creationId xmlns:a16="http://schemas.microsoft.com/office/drawing/2014/main" id="{6D33F4EE-1083-4943-93EF-1CDE8F58E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" y="3217"/>
              <a:ext cx="1249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600" b="1">
                  <a:latin typeface="Times New Roman" panose="02020603050405020304" pitchFamily="18" charset="0"/>
                </a:rPr>
                <a:t>Температура</a:t>
              </a:r>
            </a:p>
          </p:txBody>
        </p:sp>
        <p:sp>
          <p:nvSpPr>
            <p:cNvPr id="9231" name="Text Box 15">
              <a:extLst>
                <a:ext uri="{FF2B5EF4-FFF2-40B4-BE49-F238E27FC236}">
                  <a16:creationId xmlns:a16="http://schemas.microsoft.com/office/drawing/2014/main" id="{AFE8F9DE-F2E1-4869-94BD-4E3033A62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565"/>
              <a:ext cx="53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latin typeface="Times New Roman" panose="02020603050405020304" pitchFamily="18" charset="0"/>
                </a:rPr>
                <a:t>Высота</a:t>
              </a:r>
            </a:p>
          </p:txBody>
        </p:sp>
        <p:sp>
          <p:nvSpPr>
            <p:cNvPr id="9232" name="Line 16">
              <a:extLst>
                <a:ext uri="{FF2B5EF4-FFF2-40B4-BE49-F238E27FC236}">
                  <a16:creationId xmlns:a16="http://schemas.microsoft.com/office/drawing/2014/main" id="{448B6D2F-D5E8-41FA-915F-2E55B26BD9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5" y="1548"/>
              <a:ext cx="0" cy="1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3" name="Line 17">
              <a:extLst>
                <a:ext uri="{FF2B5EF4-FFF2-40B4-BE49-F238E27FC236}">
                  <a16:creationId xmlns:a16="http://schemas.microsoft.com/office/drawing/2014/main" id="{9429CFAE-7ABB-41B1-9E7A-E2A1A890F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5" y="3171"/>
              <a:ext cx="20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id="{CE85D1D1-24D6-46AA-9494-476FEFB47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928"/>
              <a:ext cx="496" cy="23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5" name="Rectangle 19">
              <a:extLst>
                <a:ext uri="{FF2B5EF4-FFF2-40B4-BE49-F238E27FC236}">
                  <a16:creationId xmlns:a16="http://schemas.microsoft.com/office/drawing/2014/main" id="{9BC70141-41B9-4BB5-91FE-071953B5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992"/>
              <a:ext cx="278" cy="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6" name="AutoShape 20">
              <a:extLst>
                <a:ext uri="{FF2B5EF4-FFF2-40B4-BE49-F238E27FC236}">
                  <a16:creationId xmlns:a16="http://schemas.microsoft.com/office/drawing/2014/main" id="{E2B0F8F1-9EA3-4127-9E26-D9B9ACA14F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83" y="2622"/>
              <a:ext cx="168" cy="54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7" name="Line 21">
              <a:extLst>
                <a:ext uri="{FF2B5EF4-FFF2-40B4-BE49-F238E27FC236}">
                  <a16:creationId xmlns:a16="http://schemas.microsoft.com/office/drawing/2014/main" id="{A0B3D0F8-0A24-4197-972A-F583B8F48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2" y="2310"/>
              <a:ext cx="212" cy="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Text Box 22">
              <a:extLst>
                <a:ext uri="{FF2B5EF4-FFF2-40B4-BE49-F238E27FC236}">
                  <a16:creationId xmlns:a16="http://schemas.microsoft.com/office/drawing/2014/main" id="{AAA20A0C-FFBA-4A05-B382-DD9375AB0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" y="3229"/>
              <a:ext cx="124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600" b="1">
                  <a:latin typeface="Times New Roman" panose="02020603050405020304" pitchFamily="18" charset="0"/>
                </a:rPr>
                <a:t>Температура</a:t>
              </a:r>
            </a:p>
          </p:txBody>
        </p:sp>
        <p:sp>
          <p:nvSpPr>
            <p:cNvPr id="9240" name="Line 24">
              <a:extLst>
                <a:ext uri="{FF2B5EF4-FFF2-40B4-BE49-F238E27FC236}">
                  <a16:creationId xmlns:a16="http://schemas.microsoft.com/office/drawing/2014/main" id="{EA6016BC-8D9F-4726-952A-90C93975BC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5" y="1571"/>
              <a:ext cx="431" cy="7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1" name="Line 25">
              <a:extLst>
                <a:ext uri="{FF2B5EF4-FFF2-40B4-BE49-F238E27FC236}">
                  <a16:creationId xmlns:a16="http://schemas.microsoft.com/office/drawing/2014/main" id="{620B3DC9-9A85-474C-8D01-4F910359E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5" y="2281"/>
              <a:ext cx="209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2" name="Freeform 26">
              <a:extLst>
                <a:ext uri="{FF2B5EF4-FFF2-40B4-BE49-F238E27FC236}">
                  <a16:creationId xmlns:a16="http://schemas.microsoft.com/office/drawing/2014/main" id="{B7A04C9B-9DC9-4477-A4D0-1A2F9917C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280"/>
              <a:ext cx="1279" cy="366"/>
            </a:xfrm>
            <a:custGeom>
              <a:avLst/>
              <a:gdLst>
                <a:gd name="T0" fmla="*/ 302 w 2102"/>
                <a:gd name="T1" fmla="*/ 711 h 761"/>
                <a:gd name="T2" fmla="*/ 230 w 2102"/>
                <a:gd name="T3" fmla="*/ 699 h 761"/>
                <a:gd name="T4" fmla="*/ 194 w 2102"/>
                <a:gd name="T5" fmla="*/ 687 h 761"/>
                <a:gd name="T6" fmla="*/ 206 w 2102"/>
                <a:gd name="T7" fmla="*/ 615 h 761"/>
                <a:gd name="T8" fmla="*/ 158 w 2102"/>
                <a:gd name="T9" fmla="*/ 519 h 761"/>
                <a:gd name="T10" fmla="*/ 122 w 2102"/>
                <a:gd name="T11" fmla="*/ 375 h 761"/>
                <a:gd name="T12" fmla="*/ 50 w 2102"/>
                <a:gd name="T13" fmla="*/ 207 h 761"/>
                <a:gd name="T14" fmla="*/ 86 w 2102"/>
                <a:gd name="T15" fmla="*/ 75 h 761"/>
                <a:gd name="T16" fmla="*/ 314 w 2102"/>
                <a:gd name="T17" fmla="*/ 15 h 761"/>
                <a:gd name="T18" fmla="*/ 494 w 2102"/>
                <a:gd name="T19" fmla="*/ 63 h 761"/>
                <a:gd name="T20" fmla="*/ 710 w 2102"/>
                <a:gd name="T21" fmla="*/ 51 h 761"/>
                <a:gd name="T22" fmla="*/ 1010 w 2102"/>
                <a:gd name="T23" fmla="*/ 27 h 761"/>
                <a:gd name="T24" fmla="*/ 1082 w 2102"/>
                <a:gd name="T25" fmla="*/ 39 h 761"/>
                <a:gd name="T26" fmla="*/ 1154 w 2102"/>
                <a:gd name="T27" fmla="*/ 75 h 761"/>
                <a:gd name="T28" fmla="*/ 1394 w 2102"/>
                <a:gd name="T29" fmla="*/ 27 h 761"/>
                <a:gd name="T30" fmla="*/ 1862 w 2102"/>
                <a:gd name="T31" fmla="*/ 75 h 761"/>
                <a:gd name="T32" fmla="*/ 1982 w 2102"/>
                <a:gd name="T33" fmla="*/ 27 h 761"/>
                <a:gd name="T34" fmla="*/ 2066 w 2102"/>
                <a:gd name="T35" fmla="*/ 39 h 761"/>
                <a:gd name="T36" fmla="*/ 2078 w 2102"/>
                <a:gd name="T37" fmla="*/ 171 h 761"/>
                <a:gd name="T38" fmla="*/ 2102 w 2102"/>
                <a:gd name="T39" fmla="*/ 207 h 761"/>
                <a:gd name="T40" fmla="*/ 2090 w 2102"/>
                <a:gd name="T41" fmla="*/ 267 h 761"/>
                <a:gd name="T42" fmla="*/ 2078 w 2102"/>
                <a:gd name="T43" fmla="*/ 351 h 761"/>
                <a:gd name="T44" fmla="*/ 2066 w 2102"/>
                <a:gd name="T45" fmla="*/ 483 h 761"/>
                <a:gd name="T46" fmla="*/ 2042 w 2102"/>
                <a:gd name="T47" fmla="*/ 555 h 761"/>
                <a:gd name="T48" fmla="*/ 1982 w 2102"/>
                <a:gd name="T49" fmla="*/ 747 h 761"/>
                <a:gd name="T50" fmla="*/ 1934 w 2102"/>
                <a:gd name="T51" fmla="*/ 759 h 761"/>
                <a:gd name="T52" fmla="*/ 1598 w 2102"/>
                <a:gd name="T53" fmla="*/ 711 h 761"/>
                <a:gd name="T54" fmla="*/ 1574 w 2102"/>
                <a:gd name="T55" fmla="*/ 675 h 761"/>
                <a:gd name="T56" fmla="*/ 1502 w 2102"/>
                <a:gd name="T57" fmla="*/ 651 h 761"/>
                <a:gd name="T58" fmla="*/ 1442 w 2102"/>
                <a:gd name="T59" fmla="*/ 663 h 761"/>
                <a:gd name="T60" fmla="*/ 1370 w 2102"/>
                <a:gd name="T61" fmla="*/ 687 h 761"/>
                <a:gd name="T62" fmla="*/ 1130 w 2102"/>
                <a:gd name="T63" fmla="*/ 747 h 761"/>
                <a:gd name="T64" fmla="*/ 1034 w 2102"/>
                <a:gd name="T65" fmla="*/ 723 h 761"/>
                <a:gd name="T66" fmla="*/ 962 w 2102"/>
                <a:gd name="T67" fmla="*/ 663 h 761"/>
                <a:gd name="T68" fmla="*/ 890 w 2102"/>
                <a:gd name="T69" fmla="*/ 699 h 761"/>
                <a:gd name="T70" fmla="*/ 854 w 2102"/>
                <a:gd name="T71" fmla="*/ 735 h 761"/>
                <a:gd name="T72" fmla="*/ 710 w 2102"/>
                <a:gd name="T73" fmla="*/ 747 h 761"/>
                <a:gd name="T74" fmla="*/ 578 w 2102"/>
                <a:gd name="T75" fmla="*/ 735 h 761"/>
                <a:gd name="T76" fmla="*/ 542 w 2102"/>
                <a:gd name="T77" fmla="*/ 711 h 761"/>
                <a:gd name="T78" fmla="*/ 494 w 2102"/>
                <a:gd name="T79" fmla="*/ 723 h 761"/>
                <a:gd name="T80" fmla="*/ 446 w 2102"/>
                <a:gd name="T81" fmla="*/ 723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02" h="761">
                  <a:moveTo>
                    <a:pt x="302" y="711"/>
                  </a:moveTo>
                  <a:cubicBezTo>
                    <a:pt x="278" y="707"/>
                    <a:pt x="254" y="704"/>
                    <a:pt x="230" y="699"/>
                  </a:cubicBezTo>
                  <a:cubicBezTo>
                    <a:pt x="218" y="696"/>
                    <a:pt x="197" y="699"/>
                    <a:pt x="194" y="687"/>
                  </a:cubicBezTo>
                  <a:cubicBezTo>
                    <a:pt x="187" y="664"/>
                    <a:pt x="202" y="639"/>
                    <a:pt x="206" y="615"/>
                  </a:cubicBezTo>
                  <a:cubicBezTo>
                    <a:pt x="141" y="593"/>
                    <a:pt x="142" y="584"/>
                    <a:pt x="158" y="519"/>
                  </a:cubicBezTo>
                  <a:cubicBezTo>
                    <a:pt x="82" y="494"/>
                    <a:pt x="112" y="452"/>
                    <a:pt x="122" y="375"/>
                  </a:cubicBezTo>
                  <a:cubicBezTo>
                    <a:pt x="0" y="334"/>
                    <a:pt x="34" y="394"/>
                    <a:pt x="50" y="207"/>
                  </a:cubicBezTo>
                  <a:cubicBezTo>
                    <a:pt x="29" y="143"/>
                    <a:pt x="28" y="114"/>
                    <a:pt x="86" y="75"/>
                  </a:cubicBezTo>
                  <a:cubicBezTo>
                    <a:pt x="136" y="0"/>
                    <a:pt x="226" y="22"/>
                    <a:pt x="314" y="15"/>
                  </a:cubicBezTo>
                  <a:cubicBezTo>
                    <a:pt x="398" y="24"/>
                    <a:pt x="430" y="20"/>
                    <a:pt x="494" y="63"/>
                  </a:cubicBezTo>
                  <a:cubicBezTo>
                    <a:pt x="566" y="59"/>
                    <a:pt x="638" y="51"/>
                    <a:pt x="710" y="51"/>
                  </a:cubicBezTo>
                  <a:cubicBezTo>
                    <a:pt x="878" y="51"/>
                    <a:pt x="905" y="97"/>
                    <a:pt x="1010" y="27"/>
                  </a:cubicBezTo>
                  <a:cubicBezTo>
                    <a:pt x="1034" y="31"/>
                    <a:pt x="1059" y="31"/>
                    <a:pt x="1082" y="39"/>
                  </a:cubicBezTo>
                  <a:cubicBezTo>
                    <a:pt x="1107" y="47"/>
                    <a:pt x="1129" y="67"/>
                    <a:pt x="1154" y="75"/>
                  </a:cubicBezTo>
                  <a:cubicBezTo>
                    <a:pt x="1247" y="66"/>
                    <a:pt x="1308" y="48"/>
                    <a:pt x="1394" y="27"/>
                  </a:cubicBezTo>
                  <a:cubicBezTo>
                    <a:pt x="1548" y="42"/>
                    <a:pt x="1716" y="26"/>
                    <a:pt x="1862" y="75"/>
                  </a:cubicBezTo>
                  <a:cubicBezTo>
                    <a:pt x="1908" y="64"/>
                    <a:pt x="1938" y="42"/>
                    <a:pt x="1982" y="27"/>
                  </a:cubicBezTo>
                  <a:cubicBezTo>
                    <a:pt x="2010" y="31"/>
                    <a:pt x="2050" y="15"/>
                    <a:pt x="2066" y="39"/>
                  </a:cubicBezTo>
                  <a:cubicBezTo>
                    <a:pt x="2091" y="76"/>
                    <a:pt x="2069" y="128"/>
                    <a:pt x="2078" y="171"/>
                  </a:cubicBezTo>
                  <a:cubicBezTo>
                    <a:pt x="2081" y="185"/>
                    <a:pt x="2094" y="195"/>
                    <a:pt x="2102" y="207"/>
                  </a:cubicBezTo>
                  <a:cubicBezTo>
                    <a:pt x="2098" y="227"/>
                    <a:pt x="2097" y="248"/>
                    <a:pt x="2090" y="267"/>
                  </a:cubicBezTo>
                  <a:cubicBezTo>
                    <a:pt x="2063" y="340"/>
                    <a:pt x="2056" y="262"/>
                    <a:pt x="2078" y="351"/>
                  </a:cubicBezTo>
                  <a:cubicBezTo>
                    <a:pt x="2074" y="395"/>
                    <a:pt x="2079" y="441"/>
                    <a:pt x="2066" y="483"/>
                  </a:cubicBezTo>
                  <a:cubicBezTo>
                    <a:pt x="2034" y="587"/>
                    <a:pt x="2006" y="412"/>
                    <a:pt x="2042" y="555"/>
                  </a:cubicBezTo>
                  <a:cubicBezTo>
                    <a:pt x="2035" y="602"/>
                    <a:pt x="2033" y="713"/>
                    <a:pt x="1982" y="747"/>
                  </a:cubicBezTo>
                  <a:cubicBezTo>
                    <a:pt x="1968" y="756"/>
                    <a:pt x="1950" y="755"/>
                    <a:pt x="1934" y="759"/>
                  </a:cubicBezTo>
                  <a:cubicBezTo>
                    <a:pt x="1849" y="631"/>
                    <a:pt x="1950" y="761"/>
                    <a:pt x="1598" y="711"/>
                  </a:cubicBezTo>
                  <a:cubicBezTo>
                    <a:pt x="1584" y="709"/>
                    <a:pt x="1586" y="683"/>
                    <a:pt x="1574" y="675"/>
                  </a:cubicBezTo>
                  <a:cubicBezTo>
                    <a:pt x="1553" y="662"/>
                    <a:pt x="1502" y="651"/>
                    <a:pt x="1502" y="651"/>
                  </a:cubicBezTo>
                  <a:cubicBezTo>
                    <a:pt x="1482" y="655"/>
                    <a:pt x="1462" y="658"/>
                    <a:pt x="1442" y="663"/>
                  </a:cubicBezTo>
                  <a:cubicBezTo>
                    <a:pt x="1418" y="670"/>
                    <a:pt x="1370" y="687"/>
                    <a:pt x="1370" y="687"/>
                  </a:cubicBezTo>
                  <a:cubicBezTo>
                    <a:pt x="1255" y="671"/>
                    <a:pt x="1212" y="665"/>
                    <a:pt x="1130" y="747"/>
                  </a:cubicBezTo>
                  <a:cubicBezTo>
                    <a:pt x="1098" y="739"/>
                    <a:pt x="1064" y="737"/>
                    <a:pt x="1034" y="723"/>
                  </a:cubicBezTo>
                  <a:cubicBezTo>
                    <a:pt x="1006" y="710"/>
                    <a:pt x="988" y="680"/>
                    <a:pt x="962" y="663"/>
                  </a:cubicBezTo>
                  <a:cubicBezTo>
                    <a:pt x="926" y="675"/>
                    <a:pt x="921" y="673"/>
                    <a:pt x="890" y="699"/>
                  </a:cubicBezTo>
                  <a:cubicBezTo>
                    <a:pt x="877" y="710"/>
                    <a:pt x="870" y="731"/>
                    <a:pt x="854" y="735"/>
                  </a:cubicBezTo>
                  <a:cubicBezTo>
                    <a:pt x="807" y="747"/>
                    <a:pt x="758" y="743"/>
                    <a:pt x="710" y="747"/>
                  </a:cubicBezTo>
                  <a:cubicBezTo>
                    <a:pt x="666" y="743"/>
                    <a:pt x="621" y="744"/>
                    <a:pt x="578" y="735"/>
                  </a:cubicBezTo>
                  <a:cubicBezTo>
                    <a:pt x="564" y="732"/>
                    <a:pt x="556" y="713"/>
                    <a:pt x="542" y="711"/>
                  </a:cubicBezTo>
                  <a:cubicBezTo>
                    <a:pt x="526" y="709"/>
                    <a:pt x="510" y="721"/>
                    <a:pt x="494" y="723"/>
                  </a:cubicBezTo>
                  <a:cubicBezTo>
                    <a:pt x="478" y="725"/>
                    <a:pt x="462" y="723"/>
                    <a:pt x="446" y="723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3" name="Freeform 27">
              <a:extLst>
                <a:ext uri="{FF2B5EF4-FFF2-40B4-BE49-F238E27FC236}">
                  <a16:creationId xmlns:a16="http://schemas.microsoft.com/office/drawing/2014/main" id="{AB5A900E-8FC0-48AF-AB9A-1EE486BC8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" y="2316"/>
              <a:ext cx="80" cy="133"/>
            </a:xfrm>
            <a:custGeom>
              <a:avLst/>
              <a:gdLst>
                <a:gd name="T0" fmla="*/ 0 w 132"/>
                <a:gd name="T1" fmla="*/ 276 h 276"/>
                <a:gd name="T2" fmla="*/ 12 w 132"/>
                <a:gd name="T3" fmla="*/ 168 h 276"/>
                <a:gd name="T4" fmla="*/ 48 w 132"/>
                <a:gd name="T5" fmla="*/ 144 h 276"/>
                <a:gd name="T6" fmla="*/ 96 w 132"/>
                <a:gd name="T7" fmla="*/ 108 h 276"/>
                <a:gd name="T8" fmla="*/ 132 w 132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76">
                  <a:moveTo>
                    <a:pt x="0" y="276"/>
                  </a:moveTo>
                  <a:cubicBezTo>
                    <a:pt x="4" y="240"/>
                    <a:pt x="0" y="202"/>
                    <a:pt x="12" y="168"/>
                  </a:cubicBezTo>
                  <a:cubicBezTo>
                    <a:pt x="17" y="154"/>
                    <a:pt x="36" y="152"/>
                    <a:pt x="48" y="144"/>
                  </a:cubicBezTo>
                  <a:cubicBezTo>
                    <a:pt x="64" y="132"/>
                    <a:pt x="82" y="122"/>
                    <a:pt x="96" y="108"/>
                  </a:cubicBezTo>
                  <a:cubicBezTo>
                    <a:pt x="127" y="77"/>
                    <a:pt x="132" y="4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4" name="Freeform 28">
              <a:extLst>
                <a:ext uri="{FF2B5EF4-FFF2-40B4-BE49-F238E27FC236}">
                  <a16:creationId xmlns:a16="http://schemas.microsoft.com/office/drawing/2014/main" id="{A9CB66FE-70CE-4DE1-A2BD-121ED41D7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917"/>
              <a:ext cx="80" cy="133"/>
            </a:xfrm>
            <a:custGeom>
              <a:avLst/>
              <a:gdLst>
                <a:gd name="T0" fmla="*/ 0 w 132"/>
                <a:gd name="T1" fmla="*/ 276 h 276"/>
                <a:gd name="T2" fmla="*/ 12 w 132"/>
                <a:gd name="T3" fmla="*/ 168 h 276"/>
                <a:gd name="T4" fmla="*/ 48 w 132"/>
                <a:gd name="T5" fmla="*/ 144 h 276"/>
                <a:gd name="T6" fmla="*/ 96 w 132"/>
                <a:gd name="T7" fmla="*/ 108 h 276"/>
                <a:gd name="T8" fmla="*/ 132 w 132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76">
                  <a:moveTo>
                    <a:pt x="0" y="276"/>
                  </a:moveTo>
                  <a:cubicBezTo>
                    <a:pt x="4" y="240"/>
                    <a:pt x="0" y="202"/>
                    <a:pt x="12" y="168"/>
                  </a:cubicBezTo>
                  <a:cubicBezTo>
                    <a:pt x="17" y="154"/>
                    <a:pt x="36" y="152"/>
                    <a:pt x="48" y="144"/>
                  </a:cubicBezTo>
                  <a:cubicBezTo>
                    <a:pt x="64" y="132"/>
                    <a:pt x="82" y="122"/>
                    <a:pt x="96" y="108"/>
                  </a:cubicBezTo>
                  <a:cubicBezTo>
                    <a:pt x="127" y="77"/>
                    <a:pt x="132" y="4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5" name="Freeform 29">
              <a:extLst>
                <a:ext uri="{FF2B5EF4-FFF2-40B4-BE49-F238E27FC236}">
                  <a16:creationId xmlns:a16="http://schemas.microsoft.com/office/drawing/2014/main" id="{64FFBCF9-CFFF-469C-BBC3-BAA6B1852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1756"/>
              <a:ext cx="81" cy="132"/>
            </a:xfrm>
            <a:custGeom>
              <a:avLst/>
              <a:gdLst>
                <a:gd name="T0" fmla="*/ 0 w 132"/>
                <a:gd name="T1" fmla="*/ 276 h 276"/>
                <a:gd name="T2" fmla="*/ 12 w 132"/>
                <a:gd name="T3" fmla="*/ 168 h 276"/>
                <a:gd name="T4" fmla="*/ 48 w 132"/>
                <a:gd name="T5" fmla="*/ 144 h 276"/>
                <a:gd name="T6" fmla="*/ 96 w 132"/>
                <a:gd name="T7" fmla="*/ 108 h 276"/>
                <a:gd name="T8" fmla="*/ 132 w 132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76">
                  <a:moveTo>
                    <a:pt x="0" y="276"/>
                  </a:moveTo>
                  <a:cubicBezTo>
                    <a:pt x="4" y="240"/>
                    <a:pt x="0" y="202"/>
                    <a:pt x="12" y="168"/>
                  </a:cubicBezTo>
                  <a:cubicBezTo>
                    <a:pt x="17" y="154"/>
                    <a:pt x="36" y="152"/>
                    <a:pt x="48" y="144"/>
                  </a:cubicBezTo>
                  <a:cubicBezTo>
                    <a:pt x="64" y="132"/>
                    <a:pt x="82" y="122"/>
                    <a:pt x="96" y="108"/>
                  </a:cubicBezTo>
                  <a:cubicBezTo>
                    <a:pt x="127" y="77"/>
                    <a:pt x="132" y="4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6" name="Freeform 30">
              <a:extLst>
                <a:ext uri="{FF2B5EF4-FFF2-40B4-BE49-F238E27FC236}">
                  <a16:creationId xmlns:a16="http://schemas.microsoft.com/office/drawing/2014/main" id="{1870B39B-4DFF-4A4C-8832-FF28DDD9B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" y="2385"/>
              <a:ext cx="138" cy="133"/>
            </a:xfrm>
            <a:custGeom>
              <a:avLst/>
              <a:gdLst>
                <a:gd name="T0" fmla="*/ 226 w 226"/>
                <a:gd name="T1" fmla="*/ 276 h 276"/>
                <a:gd name="T2" fmla="*/ 22 w 226"/>
                <a:gd name="T3" fmla="*/ 156 h 276"/>
                <a:gd name="T4" fmla="*/ 22 w 226"/>
                <a:gd name="T5" fmla="*/ 36 h 276"/>
                <a:gd name="T6" fmla="*/ 46 w 226"/>
                <a:gd name="T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76">
                  <a:moveTo>
                    <a:pt x="226" y="276"/>
                  </a:moveTo>
                  <a:cubicBezTo>
                    <a:pt x="126" y="259"/>
                    <a:pt x="92" y="226"/>
                    <a:pt x="22" y="156"/>
                  </a:cubicBezTo>
                  <a:cubicBezTo>
                    <a:pt x="5" y="104"/>
                    <a:pt x="0" y="109"/>
                    <a:pt x="22" y="36"/>
                  </a:cubicBezTo>
                  <a:cubicBezTo>
                    <a:pt x="26" y="22"/>
                    <a:pt x="46" y="0"/>
                    <a:pt x="4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7" name="Freeform 31">
              <a:extLst>
                <a:ext uri="{FF2B5EF4-FFF2-40B4-BE49-F238E27FC236}">
                  <a16:creationId xmlns:a16="http://schemas.microsoft.com/office/drawing/2014/main" id="{8138E0BA-EC18-4227-8528-A02527120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371"/>
              <a:ext cx="219" cy="55"/>
            </a:xfrm>
            <a:custGeom>
              <a:avLst/>
              <a:gdLst>
                <a:gd name="T0" fmla="*/ 0 w 360"/>
                <a:gd name="T1" fmla="*/ 113 h 113"/>
                <a:gd name="T2" fmla="*/ 144 w 360"/>
                <a:gd name="T3" fmla="*/ 17 h 113"/>
                <a:gd name="T4" fmla="*/ 360 w 360"/>
                <a:gd name="T5" fmla="*/ 6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113">
                  <a:moveTo>
                    <a:pt x="0" y="113"/>
                  </a:moveTo>
                  <a:cubicBezTo>
                    <a:pt x="38" y="56"/>
                    <a:pt x="81" y="33"/>
                    <a:pt x="144" y="17"/>
                  </a:cubicBezTo>
                  <a:cubicBezTo>
                    <a:pt x="254" y="25"/>
                    <a:pt x="295" y="0"/>
                    <a:pt x="360" y="6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8" name="Freeform 32">
              <a:extLst>
                <a:ext uri="{FF2B5EF4-FFF2-40B4-BE49-F238E27FC236}">
                  <a16:creationId xmlns:a16="http://schemas.microsoft.com/office/drawing/2014/main" id="{F859D141-800C-4E36-BDB1-95C76BC6A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" y="2472"/>
              <a:ext cx="301" cy="52"/>
            </a:xfrm>
            <a:custGeom>
              <a:avLst/>
              <a:gdLst>
                <a:gd name="T0" fmla="*/ 0 w 495"/>
                <a:gd name="T1" fmla="*/ 72 h 108"/>
                <a:gd name="T2" fmla="*/ 156 w 495"/>
                <a:gd name="T3" fmla="*/ 84 h 108"/>
                <a:gd name="T4" fmla="*/ 228 w 495"/>
                <a:gd name="T5" fmla="*/ 108 h 108"/>
                <a:gd name="T6" fmla="*/ 348 w 495"/>
                <a:gd name="T7" fmla="*/ 96 h 108"/>
                <a:gd name="T8" fmla="*/ 420 w 495"/>
                <a:gd name="T9" fmla="*/ 48 h 108"/>
                <a:gd name="T10" fmla="*/ 456 w 495"/>
                <a:gd name="T11" fmla="*/ 36 h 108"/>
                <a:gd name="T12" fmla="*/ 492 w 495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5" h="108">
                  <a:moveTo>
                    <a:pt x="0" y="72"/>
                  </a:moveTo>
                  <a:cubicBezTo>
                    <a:pt x="52" y="76"/>
                    <a:pt x="104" y="76"/>
                    <a:pt x="156" y="84"/>
                  </a:cubicBezTo>
                  <a:cubicBezTo>
                    <a:pt x="181" y="88"/>
                    <a:pt x="228" y="108"/>
                    <a:pt x="228" y="108"/>
                  </a:cubicBezTo>
                  <a:cubicBezTo>
                    <a:pt x="268" y="104"/>
                    <a:pt x="310" y="108"/>
                    <a:pt x="348" y="96"/>
                  </a:cubicBezTo>
                  <a:cubicBezTo>
                    <a:pt x="376" y="87"/>
                    <a:pt x="393" y="57"/>
                    <a:pt x="420" y="48"/>
                  </a:cubicBezTo>
                  <a:cubicBezTo>
                    <a:pt x="432" y="44"/>
                    <a:pt x="445" y="42"/>
                    <a:pt x="456" y="36"/>
                  </a:cubicBezTo>
                  <a:cubicBezTo>
                    <a:pt x="495" y="16"/>
                    <a:pt x="492" y="25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9" name="AutoShape 33">
              <a:extLst>
                <a:ext uri="{FF2B5EF4-FFF2-40B4-BE49-F238E27FC236}">
                  <a16:creationId xmlns:a16="http://schemas.microsoft.com/office/drawing/2014/main" id="{07ECF75B-64DD-43E2-BFC0-7E3EB52F6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1721"/>
              <a:ext cx="1191" cy="335"/>
            </a:xfrm>
            <a:prstGeom prst="borderCallout2">
              <a:avLst>
                <a:gd name="adj1" fmla="val 21491"/>
                <a:gd name="adj2" fmla="val -4032"/>
                <a:gd name="adj3" fmla="val 21491"/>
                <a:gd name="adj4" fmla="val -15028"/>
                <a:gd name="adj5" fmla="val 44778"/>
                <a:gd name="adj6" fmla="val -2636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600" b="1">
                  <a:latin typeface="Times New Roman" panose="02020603050405020304" pitchFamily="18" charset="0"/>
                </a:rPr>
                <a:t>Инверсионный слой</a:t>
              </a:r>
            </a:p>
          </p:txBody>
        </p:sp>
        <p:sp>
          <p:nvSpPr>
            <p:cNvPr id="9251" name="Text Box 35">
              <a:extLst>
                <a:ext uri="{FF2B5EF4-FFF2-40B4-BE49-F238E27FC236}">
                  <a16:creationId xmlns:a16="http://schemas.microsoft.com/office/drawing/2014/main" id="{E692F65A-06CA-485F-8E6B-231F25004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0" y="3437"/>
              <a:ext cx="504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400" b="1">
                  <a:latin typeface="Arial" panose="020B0604020202020204" pitchFamily="34" charset="0"/>
                </a:rPr>
                <a:t>а</a:t>
              </a:r>
            </a:p>
          </p:txBody>
        </p:sp>
        <p:sp>
          <p:nvSpPr>
            <p:cNvPr id="9252" name="Text Box 36">
              <a:extLst>
                <a:ext uri="{FF2B5EF4-FFF2-40B4-BE49-F238E27FC236}">
                  <a16:creationId xmlns:a16="http://schemas.microsoft.com/office/drawing/2014/main" id="{1B584AAF-E1F2-48D4-A3BC-9BAB1609D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442"/>
              <a:ext cx="50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1400" b="1">
                  <a:latin typeface="Arial" panose="020B0604020202020204" pitchFamily="34" charset="0"/>
                </a:rPr>
                <a:t>б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59A8A65-2C35-4B03-9D89-31E0F43CC1C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Платежи за выбросы</a:t>
            </a:r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26DC773E-6F07-4E78-956E-4949F1201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8700" y="4343400"/>
            <a:ext cx="3219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355BFAD-E036-4D45-8B20-6240EFA93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4343400"/>
            <a:ext cx="14859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F862D30F-9789-4242-8E41-AB9FB7E3E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2895600"/>
            <a:ext cx="1485900" cy="1447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02FB5439-0D8B-494E-A727-6DCFA7D7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1" y="4038600"/>
            <a:ext cx="1050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latin typeface="Times New Roman" panose="02020603050405020304" pitchFamily="18" charset="0"/>
              </a:rPr>
              <a:t>ПДВ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D0A411AF-AA3B-4F7C-BD0B-F276989C6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724401"/>
            <a:ext cx="60531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Times New Roman" panose="02020603050405020304" pitchFamily="18" charset="0"/>
              </a:rPr>
              <a:t>Нормативные выбросы оплачиваются по</a:t>
            </a:r>
          </a:p>
          <a:p>
            <a:r>
              <a:rPr lang="ru-RU" altLang="ru-RU" sz="2400">
                <a:latin typeface="Times New Roman" panose="02020603050405020304" pitchFamily="18" charset="0"/>
              </a:rPr>
              <a:t>низким  ставкам. Платежи входят в</a:t>
            </a:r>
          </a:p>
          <a:p>
            <a:r>
              <a:rPr lang="ru-RU" altLang="ru-RU" sz="2400">
                <a:latin typeface="Times New Roman" panose="02020603050405020304" pitchFamily="18" charset="0"/>
              </a:rPr>
              <a:t>состав себестоимости.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87DD73F2-6987-4271-8541-7818C05CA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2286001"/>
            <a:ext cx="60531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Times New Roman" panose="02020603050405020304" pitchFamily="18" charset="0"/>
              </a:rPr>
              <a:t>Сверхнормативные выбросы оплачиваются по высоким  (</a:t>
            </a:r>
            <a:r>
              <a:rPr lang="en-US" altLang="ru-RU" sz="2400">
                <a:latin typeface="Times New Roman" panose="02020603050405020304" pitchFamily="18" charset="0"/>
              </a:rPr>
              <a:t>&gt; </a:t>
            </a:r>
            <a:r>
              <a:rPr lang="ru-RU" altLang="ru-RU" sz="2400">
                <a:latin typeface="Times New Roman" panose="02020603050405020304" pitchFamily="18" charset="0"/>
              </a:rPr>
              <a:t>в 5 раз) ставкам. Платежи вычитаются из прибыли.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43D63F6-1856-4E3A-B9A8-D77E7F6EA2E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>
                <a:solidFill>
                  <a:srgbClr val="CC3300"/>
                </a:solidFill>
                <a:latin typeface="Arial" charset="0"/>
              </a:rPr>
              <a:t>Диоксид углерода (СО</a:t>
            </a:r>
            <a:r>
              <a:rPr lang="ru-RU" altLang="ru-RU" baseline="-25000">
                <a:solidFill>
                  <a:srgbClr val="CC3300"/>
                </a:solidFill>
                <a:latin typeface="Arial" charset="0"/>
              </a:rPr>
              <a:t>2</a:t>
            </a:r>
            <a:r>
              <a:rPr lang="ru-RU" altLang="ru-RU">
                <a:solidFill>
                  <a:srgbClr val="CC3300"/>
                </a:solidFill>
                <a:latin typeface="Arial" charset="0"/>
              </a:rPr>
              <a:t>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49C8CD5-BC58-4441-9C2F-6CDDEBA00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352800"/>
            <a:ext cx="4038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>
                <a:latin typeface="Arial" charset="0"/>
              </a:rPr>
              <a:t>Процессы клеточного дыхания</a:t>
            </a:r>
          </a:p>
          <a:p>
            <a:pPr eaLnBrk="1" hangingPunct="1">
              <a:defRPr/>
            </a:pPr>
            <a:r>
              <a:rPr lang="ru-RU" altLang="ru-RU" sz="2800" dirty="0">
                <a:latin typeface="Arial" charset="0"/>
              </a:rPr>
              <a:t>Пожары</a:t>
            </a:r>
          </a:p>
          <a:p>
            <a:pPr eaLnBrk="1" hangingPunct="1">
              <a:defRPr/>
            </a:pPr>
            <a:r>
              <a:rPr lang="ru-RU" altLang="ru-RU" sz="2800" dirty="0">
                <a:latin typeface="Arial" charset="0"/>
              </a:rPr>
              <a:t>Окисление гумуса</a:t>
            </a:r>
          </a:p>
          <a:p>
            <a:pPr eaLnBrk="1" hangingPunct="1">
              <a:defRPr/>
            </a:pPr>
            <a:r>
              <a:rPr lang="ru-RU" altLang="ru-RU" sz="2800" dirty="0">
                <a:latin typeface="Arial" charset="0"/>
              </a:rPr>
              <a:t>Выветривание</a:t>
            </a:r>
          </a:p>
          <a:p>
            <a:pPr eaLnBrk="1" hangingPunct="1">
              <a:defRPr/>
            </a:pPr>
            <a:r>
              <a:rPr lang="ru-RU" altLang="ru-RU" sz="2800" dirty="0">
                <a:latin typeface="Arial" charset="0"/>
              </a:rPr>
              <a:t>Вулканы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ADB66EF-513E-45E4-ABD2-884444B6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3352800"/>
            <a:ext cx="4038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Char char="•"/>
            </a:pPr>
            <a:r>
              <a:rPr lang="ru-RU" altLang="ru-RU" sz="2800">
                <a:latin typeface="Arial" panose="020B0604020202020204" pitchFamily="34" charset="0"/>
              </a:rPr>
              <a:t>Сжигание углеводородов (нефть, газ, уголь, древесина, ТБО и т.п.)</a:t>
            </a:r>
          </a:p>
        </p:txBody>
      </p:sp>
      <p:grpSp>
        <p:nvGrpSpPr>
          <p:cNvPr id="4101" name="Group 10">
            <a:extLst>
              <a:ext uri="{FF2B5EF4-FFF2-40B4-BE49-F238E27FC236}">
                <a16:creationId xmlns:a16="http://schemas.microsoft.com/office/drawing/2014/main" id="{52D2DE1C-BAA4-492B-9FDC-6754B0A2B317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143000"/>
            <a:ext cx="7162800" cy="2027238"/>
            <a:chOff x="576" y="720"/>
            <a:chExt cx="4512" cy="1277"/>
          </a:xfrm>
        </p:grpSpPr>
        <p:sp>
          <p:nvSpPr>
            <p:cNvPr id="4102" name="Text Box 5">
              <a:extLst>
                <a:ext uri="{FF2B5EF4-FFF2-40B4-BE49-F238E27FC236}">
                  <a16:creationId xmlns:a16="http://schemas.microsoft.com/office/drawing/2014/main" id="{6F49B849-BEBF-4543-A8CE-610BF5155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720"/>
              <a:ext cx="14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Источники</a:t>
              </a:r>
            </a:p>
          </p:txBody>
        </p:sp>
        <p:sp>
          <p:nvSpPr>
            <p:cNvPr id="4103" name="Text Box 6">
              <a:extLst>
                <a:ext uri="{FF2B5EF4-FFF2-40B4-BE49-F238E27FC236}">
                  <a16:creationId xmlns:a16="http://schemas.microsoft.com/office/drawing/2014/main" id="{F62FE1C2-70F1-40F0-B207-2557ABBD0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32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Природные </a:t>
              </a:r>
            </a:p>
          </p:txBody>
        </p:sp>
        <p:sp>
          <p:nvSpPr>
            <p:cNvPr id="4104" name="Text Box 7">
              <a:extLst>
                <a:ext uri="{FF2B5EF4-FFF2-40B4-BE49-F238E27FC236}">
                  <a16:creationId xmlns:a16="http://schemas.microsoft.com/office/drawing/2014/main" id="{2FAE4DDE-A0B2-466C-9C67-897127B0C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32"/>
              <a:ext cx="20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Антропогенные</a:t>
              </a:r>
            </a:p>
          </p:txBody>
        </p:sp>
        <p:sp>
          <p:nvSpPr>
            <p:cNvPr id="4105" name="Line 8">
              <a:extLst>
                <a:ext uri="{FF2B5EF4-FFF2-40B4-BE49-F238E27FC236}">
                  <a16:creationId xmlns:a16="http://schemas.microsoft.com/office/drawing/2014/main" id="{92B19325-C305-43D8-A758-9EAEB1D4B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6" name="Line 9">
              <a:extLst>
                <a:ext uri="{FF2B5EF4-FFF2-40B4-BE49-F238E27FC236}">
                  <a16:creationId xmlns:a16="http://schemas.microsoft.com/office/drawing/2014/main" id="{107BA1FA-63C8-46A8-9D56-319A883F3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11" name="Object 1028">
            <a:extLst>
              <a:ext uri="{FF2B5EF4-FFF2-40B4-BE49-F238E27FC236}">
                <a16:creationId xmlns:a16="http://schemas.microsoft.com/office/drawing/2014/main" id="{44418285-AC2D-4D77-BE71-514F2550C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657345"/>
              </p:ext>
            </p:extLst>
          </p:nvPr>
        </p:nvGraphicFramePr>
        <p:xfrm>
          <a:off x="5866352" y="5474332"/>
          <a:ext cx="5695825" cy="104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Формула" r:id="rId3" imgW="2349500" imgH="431800" progId="Equation.3">
                  <p:embed/>
                </p:oleObj>
              </mc:Choice>
              <mc:Fallback>
                <p:oleObj name="Формула" r:id="rId3" imgW="2349500" imgH="431800" progId="Equation.3">
                  <p:embed/>
                  <p:pic>
                    <p:nvPicPr>
                      <p:cNvPr id="5126" name="Object 1028">
                        <a:extLst>
                          <a:ext uri="{FF2B5EF4-FFF2-40B4-BE49-F238E27FC236}">
                            <a16:creationId xmlns:a16="http://schemas.microsoft.com/office/drawing/2014/main" id="{73EA66E3-E0CF-4A82-B594-8FCE7A7D5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352" y="5474332"/>
                        <a:ext cx="5695825" cy="10418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710998B-C5C9-4086-B048-F1AAF3D0DDF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8800" y="0"/>
            <a:ext cx="8534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>
                <a:solidFill>
                  <a:srgbClr val="CC3300"/>
                </a:solidFill>
                <a:latin typeface="Arial" charset="0"/>
              </a:rPr>
              <a:t>СО</a:t>
            </a:r>
            <a:r>
              <a:rPr lang="ru-RU" altLang="ru-RU" baseline="-25000" dirty="0">
                <a:solidFill>
                  <a:srgbClr val="CC3300"/>
                </a:solidFill>
                <a:latin typeface="Arial" charset="0"/>
              </a:rPr>
              <a:t>2</a:t>
            </a:r>
            <a:r>
              <a:rPr lang="ru-RU" altLang="ru-RU" dirty="0">
                <a:solidFill>
                  <a:srgbClr val="CC3300"/>
                </a:solidFill>
                <a:latin typeface="Arial" charset="0"/>
              </a:rPr>
              <a:t> – воздействие на биосферу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26602D31-85D7-4FB5-B22A-2EE628F4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20771"/>
            <a:ext cx="577270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Arial" panose="020B0604020202020204" pitchFamily="34" charset="0"/>
              </a:rPr>
              <a:t>Попавший в атмосферу</a:t>
            </a: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CO</a:t>
            </a:r>
            <a:r>
              <a:rPr lang="ru-RU" altLang="ru-RU" sz="2400" b="1" baseline="-30000" dirty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</a:rPr>
              <a:t>остаётся в ней в среднем </a:t>
            </a: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2 – 4 </a:t>
            </a:r>
            <a:r>
              <a:rPr lang="ru-RU" altLang="ru-RU" sz="2400" b="1" dirty="0">
                <a:latin typeface="Arial" panose="020B0604020202020204" pitchFamily="34" charset="0"/>
              </a:rPr>
              <a:t>года.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latin typeface="Arial" panose="020B0604020202020204" pitchFamily="34" charset="0"/>
              </a:rPr>
              <a:t>Благодаря способности поглощать инфракрасное излучение, СО</a:t>
            </a:r>
            <a:r>
              <a:rPr lang="ru-RU" altLang="ru-RU" sz="2400" b="1" baseline="-25000" dirty="0">
                <a:latin typeface="Arial" panose="020B0604020202020204" pitchFamily="34" charset="0"/>
              </a:rPr>
              <a:t>2</a:t>
            </a:r>
            <a:r>
              <a:rPr lang="ru-RU" altLang="ru-RU" sz="2400" b="1" dirty="0">
                <a:latin typeface="Arial" panose="020B0604020202020204" pitchFamily="34" charset="0"/>
              </a:rPr>
              <a:t> вносит вклад в «парниковый» эффект.</a:t>
            </a:r>
            <a:r>
              <a:rPr lang="ru-RU" altLang="ru-RU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D48D79-BBB2-46B1-85F4-49260920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2" y="1523999"/>
            <a:ext cx="6313865" cy="512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6807270-8ECD-4FC7-B55D-DB70BE7AFF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Оксид углерода (СО)</a:t>
            </a:r>
            <a:br>
              <a:rPr lang="ru-RU" altLang="ru-RU" b="0">
                <a:solidFill>
                  <a:srgbClr val="CC3300"/>
                </a:solidFill>
                <a:latin typeface="Arial" charset="0"/>
              </a:rPr>
            </a:br>
            <a:r>
              <a:rPr lang="ru-RU" altLang="ru-RU" sz="3600" b="0">
                <a:solidFill>
                  <a:srgbClr val="CC3300"/>
                </a:solidFill>
                <a:latin typeface="Arial" charset="0"/>
              </a:rPr>
              <a:t>(угарный газ)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746EA86-AB51-4DD4-BC8C-B5F31199F3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4198939"/>
            <a:ext cx="4033838" cy="19272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/>
              <a:t>Пожары</a:t>
            </a:r>
          </a:p>
          <a:p>
            <a:pPr eaLnBrk="1" hangingPunct="1">
              <a:defRPr/>
            </a:pPr>
            <a:r>
              <a:rPr lang="ru-RU" altLang="ru-RU"/>
              <a:t>Вулканы</a:t>
            </a:r>
          </a:p>
          <a:p>
            <a:pPr eaLnBrk="1" hangingPunct="1">
              <a:defRPr/>
            </a:pPr>
            <a:r>
              <a:rPr lang="ru-RU" altLang="ru-RU"/>
              <a:t>Окисление метана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89BEA8BA-7577-48AD-B6D9-84936D1BE14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4198939"/>
            <a:ext cx="4033837" cy="1927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/>
              <a:t>Сжигание углеводородов (нефть, газ, уголь, дерево, ТБО и т.п.)</a:t>
            </a:r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A92D2FA4-03B0-4111-A423-74A5A1BDFADD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05000"/>
            <a:ext cx="7162800" cy="2027238"/>
            <a:chOff x="576" y="720"/>
            <a:chExt cx="4512" cy="1277"/>
          </a:xfrm>
        </p:grpSpPr>
        <p:sp>
          <p:nvSpPr>
            <p:cNvPr id="11270" name="Text Box 6">
              <a:extLst>
                <a:ext uri="{FF2B5EF4-FFF2-40B4-BE49-F238E27FC236}">
                  <a16:creationId xmlns:a16="http://schemas.microsoft.com/office/drawing/2014/main" id="{04358984-3107-4979-BE3B-FE59D40F3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720"/>
              <a:ext cx="14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Источники</a:t>
              </a:r>
            </a:p>
          </p:txBody>
        </p:sp>
        <p:sp>
          <p:nvSpPr>
            <p:cNvPr id="11271" name="Text Box 7">
              <a:extLst>
                <a:ext uri="{FF2B5EF4-FFF2-40B4-BE49-F238E27FC236}">
                  <a16:creationId xmlns:a16="http://schemas.microsoft.com/office/drawing/2014/main" id="{15F4E99A-4DA2-4425-B745-88945CFBF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32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Природные </a:t>
              </a:r>
            </a:p>
          </p:txBody>
        </p:sp>
        <p:sp>
          <p:nvSpPr>
            <p:cNvPr id="11272" name="Text Box 8">
              <a:extLst>
                <a:ext uri="{FF2B5EF4-FFF2-40B4-BE49-F238E27FC236}">
                  <a16:creationId xmlns:a16="http://schemas.microsoft.com/office/drawing/2014/main" id="{6694651B-79BF-4703-8F03-3532916F4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32"/>
              <a:ext cx="20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Антропогенные</a:t>
              </a:r>
            </a:p>
          </p:txBody>
        </p:sp>
        <p:sp>
          <p:nvSpPr>
            <p:cNvPr id="11273" name="Line 9">
              <a:extLst>
                <a:ext uri="{FF2B5EF4-FFF2-40B4-BE49-F238E27FC236}">
                  <a16:creationId xmlns:a16="http://schemas.microsoft.com/office/drawing/2014/main" id="{66791A30-64DE-41BD-8DA2-33DE8B5D8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4" name="Line 10">
              <a:extLst>
                <a:ext uri="{FF2B5EF4-FFF2-40B4-BE49-F238E27FC236}">
                  <a16:creationId xmlns:a16="http://schemas.microsoft.com/office/drawing/2014/main" id="{139E9E4D-CE75-4679-B5D9-9B64F2DB3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09E8F4C-C578-4A15-89C0-CCACF27896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52600" y="3810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СО – воздействие на биосферу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C4CBDC95-670B-4194-AE7C-69EECE40F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09801"/>
            <a:ext cx="8382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>
                <a:solidFill>
                  <a:schemeClr val="accent2"/>
                </a:solidFill>
                <a:latin typeface="Arial" panose="020B0604020202020204" pitchFamily="34" charset="0"/>
              </a:rPr>
              <a:t>Среднее время нахождения в атмосфере – 3 года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Токсическое действие (в 300 раз эффективнее связывает гемоглобин крови, чем кислород);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Компонент фотохимического смога;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«Парниковый» газ.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latin typeface="Arial" panose="020B0604020202020204" pitchFamily="34" charset="0"/>
              </a:rPr>
              <a:t>ПДК</a:t>
            </a:r>
            <a:r>
              <a:rPr lang="ru-RU" altLang="ru-RU" sz="2800" b="1" baseline="-25000">
                <a:latin typeface="Arial" panose="020B0604020202020204" pitchFamily="34" charset="0"/>
              </a:rPr>
              <a:t>мр</a:t>
            </a:r>
            <a:r>
              <a:rPr lang="ru-RU" altLang="ru-RU" sz="2800" b="1">
                <a:latin typeface="Arial" panose="020B0604020202020204" pitchFamily="34" charset="0"/>
              </a:rPr>
              <a:t> = 5,0 мг/м</a:t>
            </a:r>
            <a:r>
              <a:rPr lang="ru-RU" altLang="ru-RU" sz="2800" b="1" baseline="30000">
                <a:latin typeface="Arial" panose="020B0604020202020204" pitchFamily="34" charset="0"/>
              </a:rPr>
              <a:t>3</a:t>
            </a:r>
            <a:r>
              <a:rPr lang="ru-RU" altLang="ru-RU" sz="2800" b="1">
                <a:latin typeface="Arial" panose="020B0604020202020204" pitchFamily="34" charset="0"/>
              </a:rPr>
              <a:t>              ПДК</a:t>
            </a:r>
            <a:r>
              <a:rPr lang="ru-RU" altLang="ru-RU" sz="2800" b="1" baseline="-25000">
                <a:latin typeface="Arial" panose="020B0604020202020204" pitchFamily="34" charset="0"/>
              </a:rPr>
              <a:t>сс</a:t>
            </a:r>
            <a:r>
              <a:rPr lang="ru-RU" altLang="ru-RU" sz="2800" b="1">
                <a:latin typeface="Arial" panose="020B0604020202020204" pitchFamily="34" charset="0"/>
              </a:rPr>
              <a:t> = 3 мг/м</a:t>
            </a:r>
            <a:r>
              <a:rPr lang="ru-RU" altLang="ru-RU" sz="2800" b="1" baseline="30000"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6ABB52F-554A-4102-99D7-619CA94E42E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3048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Углеводороды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B43AE48-6564-445B-83DA-BD8B13C75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0"/>
            <a:ext cx="8610600" cy="4648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Бензин   </a:t>
            </a:r>
            <a:r>
              <a:rPr lang="en-US" altLang="ru-RU" sz="2400" b="1">
                <a:latin typeface="Arial" charset="0"/>
              </a:rPr>
              <a:t>		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5 мг/м</a:t>
            </a:r>
            <a:r>
              <a:rPr lang="ru-RU" altLang="ru-RU" sz="2400" b="1" baseline="30000">
                <a:latin typeface="Arial" charset="0"/>
              </a:rPr>
              <a:t>3</a:t>
            </a:r>
            <a:r>
              <a:rPr lang="en-US" altLang="ru-RU" sz="2400" b="1" baseline="30000">
                <a:latin typeface="Arial" charset="0"/>
              </a:rPr>
              <a:t>	</a:t>
            </a:r>
            <a:r>
              <a:rPr lang="ru-RU" altLang="ru-RU" sz="2400" b="1">
                <a:latin typeface="Arial" charset="0"/>
              </a:rPr>
              <a:t>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1,5 мг/м</a:t>
            </a:r>
            <a:r>
              <a:rPr lang="ru-RU" altLang="ru-RU" sz="2400" b="1" baseline="30000">
                <a:latin typeface="Arial" charset="0"/>
              </a:rPr>
              <a:t>3</a:t>
            </a: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Бензол    </a:t>
            </a:r>
            <a:r>
              <a:rPr lang="en-US" altLang="ru-RU" sz="2400" b="1">
                <a:latin typeface="Arial" charset="0"/>
              </a:rPr>
              <a:t>		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0,3 мг/м</a:t>
            </a:r>
            <a:r>
              <a:rPr lang="ru-RU" altLang="ru-RU" sz="2400" b="1" baseline="30000">
                <a:latin typeface="Arial" charset="0"/>
              </a:rPr>
              <a:t>3 </a:t>
            </a:r>
            <a:r>
              <a:rPr lang="en-US" altLang="ru-RU" sz="2400" b="1" baseline="30000">
                <a:latin typeface="Arial" charset="0"/>
              </a:rPr>
              <a:t>	</a:t>
            </a:r>
            <a:r>
              <a:rPr lang="ru-RU" altLang="ru-RU" sz="2400" b="1">
                <a:latin typeface="Arial" charset="0"/>
              </a:rPr>
              <a:t>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0,1 мг/м</a:t>
            </a:r>
            <a:r>
              <a:rPr lang="ru-RU" altLang="ru-RU" sz="2400" b="1" baseline="30000">
                <a:latin typeface="Arial" charset="0"/>
              </a:rPr>
              <a:t>3</a:t>
            </a:r>
            <a:endParaRPr lang="ru-RU" altLang="ru-RU" sz="2400" b="1">
              <a:latin typeface="Arial" charset="0"/>
            </a:endParaRP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Бенз(а)пирен </a:t>
            </a:r>
            <a:r>
              <a:rPr lang="en-US" altLang="ru-RU" sz="2400" b="1">
                <a:latin typeface="Arial" charset="0"/>
              </a:rPr>
              <a:t>				</a:t>
            </a:r>
            <a:r>
              <a:rPr lang="ru-RU" altLang="ru-RU" sz="2400" b="1">
                <a:latin typeface="Arial" charset="0"/>
              </a:rPr>
              <a:t>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1 нг/м</a:t>
            </a:r>
            <a:r>
              <a:rPr lang="ru-RU" altLang="ru-RU" sz="2400" b="1" baseline="30000">
                <a:latin typeface="Arial" charset="0"/>
              </a:rPr>
              <a:t>3</a:t>
            </a:r>
            <a:endParaRPr lang="ru-RU" altLang="ru-RU" sz="2400"/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Акролеин</a:t>
            </a:r>
            <a:r>
              <a:rPr lang="en-US" altLang="ru-RU" sz="2400" b="1">
                <a:latin typeface="Arial" charset="0"/>
              </a:rPr>
              <a:t>		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0,03 мг/м</a:t>
            </a:r>
            <a:r>
              <a:rPr lang="ru-RU" altLang="ru-RU" sz="2400" b="1" baseline="30000">
                <a:latin typeface="Arial" charset="0"/>
              </a:rPr>
              <a:t>3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0,01 мг/м</a:t>
            </a:r>
            <a:r>
              <a:rPr lang="ru-RU" altLang="ru-RU" sz="2400" b="1" baseline="30000">
                <a:latin typeface="Arial" charset="0"/>
              </a:rPr>
              <a:t>3</a:t>
            </a: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Формальдегид</a:t>
            </a:r>
            <a:r>
              <a:rPr lang="en-US" altLang="ru-RU" sz="2400" b="1">
                <a:latin typeface="Arial" charset="0"/>
              </a:rPr>
              <a:t>	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0,035 мг/м</a:t>
            </a:r>
            <a:r>
              <a:rPr lang="ru-RU" altLang="ru-RU" sz="2400" b="1" baseline="30000">
                <a:latin typeface="Arial" charset="0"/>
              </a:rPr>
              <a:t>3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0,03 мг/м</a:t>
            </a:r>
            <a:r>
              <a:rPr lang="ru-RU" altLang="ru-RU" sz="2400" b="1" baseline="30000">
                <a:latin typeface="Arial" charset="0"/>
              </a:rPr>
              <a:t>3</a:t>
            </a: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Диоксины и фураны </a:t>
            </a:r>
            <a:r>
              <a:rPr lang="en-US" altLang="ru-RU" sz="2400" b="1">
                <a:latin typeface="Arial" charset="0"/>
              </a:rPr>
              <a:t>			</a:t>
            </a:r>
            <a:r>
              <a:rPr lang="ru-RU" altLang="ru-RU" sz="2400" b="1">
                <a:latin typeface="Arial" charset="0"/>
              </a:rPr>
              <a:t>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0,5 пг/м</a:t>
            </a:r>
            <a:r>
              <a:rPr lang="ru-RU" altLang="ru-RU" sz="2400" b="1" baseline="30000">
                <a:latin typeface="Arial" charset="0"/>
              </a:rPr>
              <a:t>3</a:t>
            </a:r>
            <a:endParaRPr lang="en-US" altLang="ru-RU" sz="2400" b="1" baseline="30000">
              <a:latin typeface="Arial" charset="0"/>
            </a:endParaRP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Фреон-12 (</a:t>
            </a:r>
            <a:r>
              <a:rPr lang="en-US" altLang="ru-RU" sz="2400" b="1">
                <a:latin typeface="Arial" charset="0"/>
              </a:rPr>
              <a:t>CCl</a:t>
            </a:r>
            <a:r>
              <a:rPr lang="en-US" altLang="ru-RU" sz="2400" b="1" baseline="-25000">
                <a:latin typeface="Arial" charset="0"/>
              </a:rPr>
              <a:t>2</a:t>
            </a:r>
            <a:r>
              <a:rPr lang="en-US" altLang="ru-RU" sz="2400" b="1">
                <a:latin typeface="Arial" charset="0"/>
              </a:rPr>
              <a:t>F</a:t>
            </a:r>
            <a:r>
              <a:rPr lang="en-US" altLang="ru-RU" sz="2400" b="1" baseline="-25000">
                <a:latin typeface="Arial" charset="0"/>
              </a:rPr>
              <a:t>2</a:t>
            </a:r>
            <a:r>
              <a:rPr lang="en-US" altLang="ru-RU" sz="2400" b="1">
                <a:latin typeface="Arial" charset="0"/>
              </a:rPr>
              <a:t>)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</a:t>
            </a:r>
            <a:r>
              <a:rPr lang="en-US" altLang="ru-RU" sz="2400" b="1">
                <a:latin typeface="Arial" charset="0"/>
              </a:rPr>
              <a:t>100</a:t>
            </a:r>
            <a:r>
              <a:rPr lang="ru-RU" altLang="ru-RU" sz="2400" b="1">
                <a:latin typeface="Arial" charset="0"/>
              </a:rPr>
              <a:t> мг/м</a:t>
            </a:r>
            <a:r>
              <a:rPr lang="ru-RU" altLang="ru-RU" sz="2400" b="1" baseline="30000">
                <a:latin typeface="Arial" charset="0"/>
              </a:rPr>
              <a:t>3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1</a:t>
            </a:r>
            <a:r>
              <a:rPr lang="en-US" altLang="ru-RU" sz="2400" b="1">
                <a:latin typeface="Arial" charset="0"/>
              </a:rPr>
              <a:t>0</a:t>
            </a:r>
            <a:r>
              <a:rPr lang="ru-RU" altLang="ru-RU" sz="2400" b="1">
                <a:latin typeface="Arial" charset="0"/>
              </a:rPr>
              <a:t> мг/м</a:t>
            </a:r>
            <a:r>
              <a:rPr lang="ru-RU" altLang="ru-RU" sz="2400" b="1" baseline="30000">
                <a:latin typeface="Arial" charset="0"/>
              </a:rPr>
              <a:t>3</a:t>
            </a:r>
          </a:p>
          <a:p>
            <a:pPr eaLnBrk="1" hangingPunct="1">
              <a:defRPr/>
            </a:pPr>
            <a:r>
              <a:rPr lang="ru-RU" altLang="ru-RU" sz="2400" b="1">
                <a:latin typeface="Arial" charset="0"/>
              </a:rPr>
              <a:t>Фреон-12 (</a:t>
            </a:r>
            <a:r>
              <a:rPr lang="en-US" altLang="ru-RU" sz="2400" b="1">
                <a:latin typeface="Arial" charset="0"/>
              </a:rPr>
              <a:t>CCl</a:t>
            </a:r>
            <a:r>
              <a:rPr lang="en-US" altLang="ru-RU" sz="2400" b="1" baseline="-25000">
                <a:latin typeface="Arial" charset="0"/>
              </a:rPr>
              <a:t>2</a:t>
            </a:r>
            <a:r>
              <a:rPr lang="en-US" altLang="ru-RU" sz="2400" b="1">
                <a:latin typeface="Arial" charset="0"/>
              </a:rPr>
              <a:t>F</a:t>
            </a:r>
            <a:r>
              <a:rPr lang="en-US" altLang="ru-RU" sz="2400" b="1" baseline="-25000">
                <a:latin typeface="Arial" charset="0"/>
              </a:rPr>
              <a:t>2</a:t>
            </a:r>
            <a:r>
              <a:rPr lang="en-US" altLang="ru-RU" sz="2400" b="1">
                <a:latin typeface="Arial" charset="0"/>
              </a:rPr>
              <a:t>)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мр</a:t>
            </a:r>
            <a:r>
              <a:rPr lang="ru-RU" altLang="ru-RU" sz="2400" b="1">
                <a:latin typeface="Arial" charset="0"/>
              </a:rPr>
              <a:t> = </a:t>
            </a:r>
            <a:r>
              <a:rPr lang="en-US" altLang="ru-RU" sz="2400" b="1">
                <a:latin typeface="Arial" charset="0"/>
              </a:rPr>
              <a:t>100</a:t>
            </a:r>
            <a:r>
              <a:rPr lang="ru-RU" altLang="ru-RU" sz="2400" b="1">
                <a:latin typeface="Arial" charset="0"/>
              </a:rPr>
              <a:t> мг/м</a:t>
            </a:r>
            <a:r>
              <a:rPr lang="ru-RU" altLang="ru-RU" sz="2400" b="1" baseline="30000">
                <a:latin typeface="Arial" charset="0"/>
              </a:rPr>
              <a:t>3</a:t>
            </a:r>
            <a:r>
              <a:rPr lang="ru-RU" altLang="ru-RU" sz="2400" b="1">
                <a:latin typeface="Arial" charset="0"/>
              </a:rPr>
              <a:t> ПДК</a:t>
            </a:r>
            <a:r>
              <a:rPr lang="ru-RU" altLang="ru-RU" sz="2400" b="1" baseline="-25000">
                <a:latin typeface="Arial" charset="0"/>
              </a:rPr>
              <a:t>сс</a:t>
            </a:r>
            <a:r>
              <a:rPr lang="ru-RU" altLang="ru-RU" sz="2400" b="1">
                <a:latin typeface="Arial" charset="0"/>
              </a:rPr>
              <a:t> = 1</a:t>
            </a:r>
            <a:r>
              <a:rPr lang="en-US" altLang="ru-RU" sz="2400" b="1">
                <a:latin typeface="Arial" charset="0"/>
              </a:rPr>
              <a:t>0</a:t>
            </a:r>
            <a:r>
              <a:rPr lang="ru-RU" altLang="ru-RU" sz="2400" b="1">
                <a:latin typeface="Arial" charset="0"/>
              </a:rPr>
              <a:t> мг/м</a:t>
            </a:r>
            <a:r>
              <a:rPr lang="ru-RU" altLang="ru-RU" sz="2400" b="1" baseline="30000">
                <a:latin typeface="Arial" charset="0"/>
              </a:rPr>
              <a:t>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Group 5">
            <a:extLst>
              <a:ext uri="{FF2B5EF4-FFF2-40B4-BE49-F238E27FC236}">
                <a16:creationId xmlns:a16="http://schemas.microsoft.com/office/drawing/2014/main" id="{05C25A7B-2D12-4EC5-BEEC-A9F386056B41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28600"/>
            <a:ext cx="7086600" cy="6400800"/>
            <a:chOff x="2226" y="1314"/>
            <a:chExt cx="7953" cy="8820"/>
          </a:xfrm>
        </p:grpSpPr>
        <p:grpSp>
          <p:nvGrpSpPr>
            <p:cNvPr id="4102" name="Group 6">
              <a:extLst>
                <a:ext uri="{FF2B5EF4-FFF2-40B4-BE49-F238E27FC236}">
                  <a16:creationId xmlns:a16="http://schemas.microsoft.com/office/drawing/2014/main" id="{B4DC4F98-42D9-4870-998F-CE24B4F71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1" y="1854"/>
              <a:ext cx="4632" cy="2208"/>
              <a:chOff x="5520" y="1644"/>
              <a:chExt cx="4632" cy="2208"/>
            </a:xfrm>
          </p:grpSpPr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8336F11E-1FE6-4761-8F10-D01E2900B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" y="1644"/>
                <a:ext cx="4632" cy="2208"/>
              </a:xfrm>
              <a:custGeom>
                <a:avLst/>
                <a:gdLst>
                  <a:gd name="T0" fmla="*/ 0 w 4632"/>
                  <a:gd name="T1" fmla="*/ 2184 h 2208"/>
                  <a:gd name="T2" fmla="*/ 24 w 4632"/>
                  <a:gd name="T3" fmla="*/ 2112 h 2208"/>
                  <a:gd name="T4" fmla="*/ 48 w 4632"/>
                  <a:gd name="T5" fmla="*/ 2076 h 2208"/>
                  <a:gd name="T6" fmla="*/ 144 w 4632"/>
                  <a:gd name="T7" fmla="*/ 1848 h 2208"/>
                  <a:gd name="T8" fmla="*/ 288 w 4632"/>
                  <a:gd name="T9" fmla="*/ 1632 h 2208"/>
                  <a:gd name="T10" fmla="*/ 420 w 4632"/>
                  <a:gd name="T11" fmla="*/ 1488 h 2208"/>
                  <a:gd name="T12" fmla="*/ 444 w 4632"/>
                  <a:gd name="T13" fmla="*/ 1440 h 2208"/>
                  <a:gd name="T14" fmla="*/ 492 w 4632"/>
                  <a:gd name="T15" fmla="*/ 1392 h 2208"/>
                  <a:gd name="T16" fmla="*/ 528 w 4632"/>
                  <a:gd name="T17" fmla="*/ 1308 h 2208"/>
                  <a:gd name="T18" fmla="*/ 732 w 4632"/>
                  <a:gd name="T19" fmla="*/ 1080 h 2208"/>
                  <a:gd name="T20" fmla="*/ 864 w 4632"/>
                  <a:gd name="T21" fmla="*/ 948 h 2208"/>
                  <a:gd name="T22" fmla="*/ 888 w 4632"/>
                  <a:gd name="T23" fmla="*/ 900 h 2208"/>
                  <a:gd name="T24" fmla="*/ 1032 w 4632"/>
                  <a:gd name="T25" fmla="*/ 984 h 2208"/>
                  <a:gd name="T26" fmla="*/ 1152 w 4632"/>
                  <a:gd name="T27" fmla="*/ 1092 h 2208"/>
                  <a:gd name="T28" fmla="*/ 1296 w 4632"/>
                  <a:gd name="T29" fmla="*/ 1080 h 2208"/>
                  <a:gd name="T30" fmla="*/ 1440 w 4632"/>
                  <a:gd name="T31" fmla="*/ 936 h 2208"/>
                  <a:gd name="T32" fmla="*/ 1548 w 4632"/>
                  <a:gd name="T33" fmla="*/ 780 h 2208"/>
                  <a:gd name="T34" fmla="*/ 1644 w 4632"/>
                  <a:gd name="T35" fmla="*/ 672 h 2208"/>
                  <a:gd name="T36" fmla="*/ 1836 w 4632"/>
                  <a:gd name="T37" fmla="*/ 504 h 2208"/>
                  <a:gd name="T38" fmla="*/ 1920 w 4632"/>
                  <a:gd name="T39" fmla="*/ 588 h 2208"/>
                  <a:gd name="T40" fmla="*/ 1956 w 4632"/>
                  <a:gd name="T41" fmla="*/ 576 h 2208"/>
                  <a:gd name="T42" fmla="*/ 1992 w 4632"/>
                  <a:gd name="T43" fmla="*/ 552 h 2208"/>
                  <a:gd name="T44" fmla="*/ 2040 w 4632"/>
                  <a:gd name="T45" fmla="*/ 564 h 2208"/>
                  <a:gd name="T46" fmla="*/ 2100 w 4632"/>
                  <a:gd name="T47" fmla="*/ 540 h 2208"/>
                  <a:gd name="T48" fmla="*/ 2196 w 4632"/>
                  <a:gd name="T49" fmla="*/ 468 h 2208"/>
                  <a:gd name="T50" fmla="*/ 2280 w 4632"/>
                  <a:gd name="T51" fmla="*/ 324 h 2208"/>
                  <a:gd name="T52" fmla="*/ 2352 w 4632"/>
                  <a:gd name="T53" fmla="*/ 216 h 2208"/>
                  <a:gd name="T54" fmla="*/ 2436 w 4632"/>
                  <a:gd name="T55" fmla="*/ 144 h 2208"/>
                  <a:gd name="T56" fmla="*/ 2520 w 4632"/>
                  <a:gd name="T57" fmla="*/ 84 h 2208"/>
                  <a:gd name="T58" fmla="*/ 2580 w 4632"/>
                  <a:gd name="T59" fmla="*/ 144 h 2208"/>
                  <a:gd name="T60" fmla="*/ 2640 w 4632"/>
                  <a:gd name="T61" fmla="*/ 204 h 2208"/>
                  <a:gd name="T62" fmla="*/ 2832 w 4632"/>
                  <a:gd name="T63" fmla="*/ 240 h 2208"/>
                  <a:gd name="T64" fmla="*/ 2952 w 4632"/>
                  <a:gd name="T65" fmla="*/ 180 h 2208"/>
                  <a:gd name="T66" fmla="*/ 3024 w 4632"/>
                  <a:gd name="T67" fmla="*/ 144 h 2208"/>
                  <a:gd name="T68" fmla="*/ 3096 w 4632"/>
                  <a:gd name="T69" fmla="*/ 72 h 2208"/>
                  <a:gd name="T70" fmla="*/ 3168 w 4632"/>
                  <a:gd name="T71" fmla="*/ 0 h 2208"/>
                  <a:gd name="T72" fmla="*/ 3204 w 4632"/>
                  <a:gd name="T73" fmla="*/ 12 h 2208"/>
                  <a:gd name="T74" fmla="*/ 3276 w 4632"/>
                  <a:gd name="T75" fmla="*/ 84 h 2208"/>
                  <a:gd name="T76" fmla="*/ 3348 w 4632"/>
                  <a:gd name="T77" fmla="*/ 180 h 2208"/>
                  <a:gd name="T78" fmla="*/ 3456 w 4632"/>
                  <a:gd name="T79" fmla="*/ 504 h 2208"/>
                  <a:gd name="T80" fmla="*/ 3480 w 4632"/>
                  <a:gd name="T81" fmla="*/ 636 h 2208"/>
                  <a:gd name="T82" fmla="*/ 3504 w 4632"/>
                  <a:gd name="T83" fmla="*/ 684 h 2208"/>
                  <a:gd name="T84" fmla="*/ 3516 w 4632"/>
                  <a:gd name="T85" fmla="*/ 732 h 2208"/>
                  <a:gd name="T86" fmla="*/ 3660 w 4632"/>
                  <a:gd name="T87" fmla="*/ 660 h 2208"/>
                  <a:gd name="T88" fmla="*/ 3768 w 4632"/>
                  <a:gd name="T89" fmla="*/ 804 h 2208"/>
                  <a:gd name="T90" fmla="*/ 3912 w 4632"/>
                  <a:gd name="T91" fmla="*/ 912 h 2208"/>
                  <a:gd name="T92" fmla="*/ 4068 w 4632"/>
                  <a:gd name="T93" fmla="*/ 1128 h 2208"/>
                  <a:gd name="T94" fmla="*/ 4140 w 4632"/>
                  <a:gd name="T95" fmla="*/ 1200 h 2208"/>
                  <a:gd name="T96" fmla="*/ 4176 w 4632"/>
                  <a:gd name="T97" fmla="*/ 1236 h 2208"/>
                  <a:gd name="T98" fmla="*/ 4284 w 4632"/>
                  <a:gd name="T99" fmla="*/ 1416 h 2208"/>
                  <a:gd name="T100" fmla="*/ 4356 w 4632"/>
                  <a:gd name="T101" fmla="*/ 1524 h 2208"/>
                  <a:gd name="T102" fmla="*/ 4404 w 4632"/>
                  <a:gd name="T103" fmla="*/ 1608 h 2208"/>
                  <a:gd name="T104" fmla="*/ 4476 w 4632"/>
                  <a:gd name="T105" fmla="*/ 1692 h 2208"/>
                  <a:gd name="T106" fmla="*/ 4512 w 4632"/>
                  <a:gd name="T107" fmla="*/ 1680 h 2208"/>
                  <a:gd name="T108" fmla="*/ 4524 w 4632"/>
                  <a:gd name="T109" fmla="*/ 1716 h 2208"/>
                  <a:gd name="T110" fmla="*/ 4536 w 4632"/>
                  <a:gd name="T111" fmla="*/ 1800 h 2208"/>
                  <a:gd name="T112" fmla="*/ 4584 w 4632"/>
                  <a:gd name="T113" fmla="*/ 2016 h 2208"/>
                  <a:gd name="T114" fmla="*/ 4632 w 4632"/>
                  <a:gd name="T115" fmla="*/ 2208 h 2208"/>
                  <a:gd name="T116" fmla="*/ 0 w 4632"/>
                  <a:gd name="T117" fmla="*/ 2184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632" h="2208">
                    <a:moveTo>
                      <a:pt x="0" y="2184"/>
                    </a:moveTo>
                    <a:cubicBezTo>
                      <a:pt x="8" y="2160"/>
                      <a:pt x="10" y="2133"/>
                      <a:pt x="24" y="2112"/>
                    </a:cubicBezTo>
                    <a:cubicBezTo>
                      <a:pt x="32" y="2100"/>
                      <a:pt x="42" y="2089"/>
                      <a:pt x="48" y="2076"/>
                    </a:cubicBezTo>
                    <a:cubicBezTo>
                      <a:pt x="85" y="1995"/>
                      <a:pt x="103" y="1925"/>
                      <a:pt x="144" y="1848"/>
                    </a:cubicBezTo>
                    <a:cubicBezTo>
                      <a:pt x="183" y="1776"/>
                      <a:pt x="218" y="1678"/>
                      <a:pt x="288" y="1632"/>
                    </a:cubicBezTo>
                    <a:cubicBezTo>
                      <a:pt x="324" y="1561"/>
                      <a:pt x="375" y="1548"/>
                      <a:pt x="420" y="1488"/>
                    </a:cubicBezTo>
                    <a:cubicBezTo>
                      <a:pt x="431" y="1474"/>
                      <a:pt x="433" y="1454"/>
                      <a:pt x="444" y="1440"/>
                    </a:cubicBezTo>
                    <a:cubicBezTo>
                      <a:pt x="458" y="1422"/>
                      <a:pt x="478" y="1410"/>
                      <a:pt x="492" y="1392"/>
                    </a:cubicBezTo>
                    <a:cubicBezTo>
                      <a:pt x="549" y="1316"/>
                      <a:pt x="491" y="1373"/>
                      <a:pt x="528" y="1308"/>
                    </a:cubicBezTo>
                    <a:cubicBezTo>
                      <a:pt x="571" y="1233"/>
                      <a:pt x="675" y="1137"/>
                      <a:pt x="732" y="1080"/>
                    </a:cubicBezTo>
                    <a:cubicBezTo>
                      <a:pt x="777" y="1035"/>
                      <a:pt x="813" y="987"/>
                      <a:pt x="864" y="948"/>
                    </a:cubicBezTo>
                    <a:cubicBezTo>
                      <a:pt x="872" y="932"/>
                      <a:pt x="875" y="913"/>
                      <a:pt x="888" y="900"/>
                    </a:cubicBezTo>
                    <a:cubicBezTo>
                      <a:pt x="931" y="857"/>
                      <a:pt x="987" y="954"/>
                      <a:pt x="1032" y="984"/>
                    </a:cubicBezTo>
                    <a:cubicBezTo>
                      <a:pt x="1102" y="1089"/>
                      <a:pt x="1062" y="1032"/>
                      <a:pt x="1152" y="1092"/>
                    </a:cubicBezTo>
                    <a:cubicBezTo>
                      <a:pt x="1200" y="1088"/>
                      <a:pt x="1250" y="1093"/>
                      <a:pt x="1296" y="1080"/>
                    </a:cubicBezTo>
                    <a:cubicBezTo>
                      <a:pt x="1364" y="1061"/>
                      <a:pt x="1403" y="988"/>
                      <a:pt x="1440" y="936"/>
                    </a:cubicBezTo>
                    <a:cubicBezTo>
                      <a:pt x="1475" y="887"/>
                      <a:pt x="1506" y="822"/>
                      <a:pt x="1548" y="780"/>
                    </a:cubicBezTo>
                    <a:cubicBezTo>
                      <a:pt x="1581" y="747"/>
                      <a:pt x="1615" y="709"/>
                      <a:pt x="1644" y="672"/>
                    </a:cubicBezTo>
                    <a:cubicBezTo>
                      <a:pt x="1700" y="601"/>
                      <a:pt x="1745" y="534"/>
                      <a:pt x="1836" y="504"/>
                    </a:cubicBezTo>
                    <a:cubicBezTo>
                      <a:pt x="1852" y="553"/>
                      <a:pt x="1871" y="572"/>
                      <a:pt x="1920" y="588"/>
                    </a:cubicBezTo>
                    <a:cubicBezTo>
                      <a:pt x="1932" y="584"/>
                      <a:pt x="1945" y="582"/>
                      <a:pt x="1956" y="576"/>
                    </a:cubicBezTo>
                    <a:cubicBezTo>
                      <a:pt x="1969" y="570"/>
                      <a:pt x="1978" y="554"/>
                      <a:pt x="1992" y="552"/>
                    </a:cubicBezTo>
                    <a:cubicBezTo>
                      <a:pt x="2008" y="550"/>
                      <a:pt x="2024" y="560"/>
                      <a:pt x="2040" y="564"/>
                    </a:cubicBezTo>
                    <a:cubicBezTo>
                      <a:pt x="2060" y="556"/>
                      <a:pt x="2082" y="551"/>
                      <a:pt x="2100" y="540"/>
                    </a:cubicBezTo>
                    <a:cubicBezTo>
                      <a:pt x="2134" y="519"/>
                      <a:pt x="2196" y="468"/>
                      <a:pt x="2196" y="468"/>
                    </a:cubicBezTo>
                    <a:cubicBezTo>
                      <a:pt x="2218" y="412"/>
                      <a:pt x="2247" y="373"/>
                      <a:pt x="2280" y="324"/>
                    </a:cubicBezTo>
                    <a:cubicBezTo>
                      <a:pt x="2294" y="268"/>
                      <a:pt x="2304" y="248"/>
                      <a:pt x="2352" y="216"/>
                    </a:cubicBezTo>
                    <a:cubicBezTo>
                      <a:pt x="2398" y="147"/>
                      <a:pt x="2349" y="209"/>
                      <a:pt x="2436" y="144"/>
                    </a:cubicBezTo>
                    <a:cubicBezTo>
                      <a:pt x="2533" y="71"/>
                      <a:pt x="2406" y="141"/>
                      <a:pt x="2520" y="84"/>
                    </a:cubicBezTo>
                    <a:cubicBezTo>
                      <a:pt x="2584" y="180"/>
                      <a:pt x="2500" y="64"/>
                      <a:pt x="2580" y="144"/>
                    </a:cubicBezTo>
                    <a:cubicBezTo>
                      <a:pt x="2660" y="224"/>
                      <a:pt x="2544" y="140"/>
                      <a:pt x="2640" y="204"/>
                    </a:cubicBezTo>
                    <a:cubicBezTo>
                      <a:pt x="2691" y="280"/>
                      <a:pt x="2732" y="249"/>
                      <a:pt x="2832" y="240"/>
                    </a:cubicBezTo>
                    <a:cubicBezTo>
                      <a:pt x="2986" y="178"/>
                      <a:pt x="2795" y="258"/>
                      <a:pt x="2952" y="180"/>
                    </a:cubicBezTo>
                    <a:cubicBezTo>
                      <a:pt x="3000" y="156"/>
                      <a:pt x="2980" y="183"/>
                      <a:pt x="3024" y="144"/>
                    </a:cubicBezTo>
                    <a:cubicBezTo>
                      <a:pt x="3049" y="121"/>
                      <a:pt x="3069" y="92"/>
                      <a:pt x="3096" y="72"/>
                    </a:cubicBezTo>
                    <a:cubicBezTo>
                      <a:pt x="3156" y="27"/>
                      <a:pt x="3133" y="53"/>
                      <a:pt x="3168" y="0"/>
                    </a:cubicBezTo>
                    <a:cubicBezTo>
                      <a:pt x="3180" y="4"/>
                      <a:pt x="3194" y="4"/>
                      <a:pt x="3204" y="12"/>
                    </a:cubicBezTo>
                    <a:cubicBezTo>
                      <a:pt x="3231" y="33"/>
                      <a:pt x="3276" y="84"/>
                      <a:pt x="3276" y="84"/>
                    </a:cubicBezTo>
                    <a:cubicBezTo>
                      <a:pt x="3292" y="132"/>
                      <a:pt x="3306" y="152"/>
                      <a:pt x="3348" y="180"/>
                    </a:cubicBezTo>
                    <a:cubicBezTo>
                      <a:pt x="3384" y="287"/>
                      <a:pt x="3431" y="393"/>
                      <a:pt x="3456" y="504"/>
                    </a:cubicBezTo>
                    <a:cubicBezTo>
                      <a:pt x="3460" y="522"/>
                      <a:pt x="3473" y="614"/>
                      <a:pt x="3480" y="636"/>
                    </a:cubicBezTo>
                    <a:cubicBezTo>
                      <a:pt x="3486" y="653"/>
                      <a:pt x="3498" y="667"/>
                      <a:pt x="3504" y="684"/>
                    </a:cubicBezTo>
                    <a:cubicBezTo>
                      <a:pt x="3510" y="699"/>
                      <a:pt x="3512" y="716"/>
                      <a:pt x="3516" y="732"/>
                    </a:cubicBezTo>
                    <a:cubicBezTo>
                      <a:pt x="3569" y="714"/>
                      <a:pt x="3607" y="678"/>
                      <a:pt x="3660" y="660"/>
                    </a:cubicBezTo>
                    <a:cubicBezTo>
                      <a:pt x="3703" y="703"/>
                      <a:pt x="3734" y="753"/>
                      <a:pt x="3768" y="804"/>
                    </a:cubicBezTo>
                    <a:cubicBezTo>
                      <a:pt x="3791" y="839"/>
                      <a:pt x="3878" y="868"/>
                      <a:pt x="3912" y="912"/>
                    </a:cubicBezTo>
                    <a:cubicBezTo>
                      <a:pt x="3969" y="986"/>
                      <a:pt x="3987" y="1074"/>
                      <a:pt x="4068" y="1128"/>
                    </a:cubicBezTo>
                    <a:cubicBezTo>
                      <a:pt x="4138" y="1105"/>
                      <a:pt x="4102" y="1146"/>
                      <a:pt x="4140" y="1200"/>
                    </a:cubicBezTo>
                    <a:cubicBezTo>
                      <a:pt x="4150" y="1214"/>
                      <a:pt x="4166" y="1222"/>
                      <a:pt x="4176" y="1236"/>
                    </a:cubicBezTo>
                    <a:cubicBezTo>
                      <a:pt x="4217" y="1291"/>
                      <a:pt x="4246" y="1359"/>
                      <a:pt x="4284" y="1416"/>
                    </a:cubicBezTo>
                    <a:cubicBezTo>
                      <a:pt x="4316" y="1463"/>
                      <a:pt x="4299" y="1486"/>
                      <a:pt x="4356" y="1524"/>
                    </a:cubicBezTo>
                    <a:cubicBezTo>
                      <a:pt x="4381" y="1626"/>
                      <a:pt x="4347" y="1522"/>
                      <a:pt x="4404" y="1608"/>
                    </a:cubicBezTo>
                    <a:cubicBezTo>
                      <a:pt x="4435" y="1655"/>
                      <a:pt x="4409" y="1670"/>
                      <a:pt x="4476" y="1692"/>
                    </a:cubicBezTo>
                    <a:cubicBezTo>
                      <a:pt x="4488" y="1688"/>
                      <a:pt x="4501" y="1674"/>
                      <a:pt x="4512" y="1680"/>
                    </a:cubicBezTo>
                    <a:cubicBezTo>
                      <a:pt x="4523" y="1686"/>
                      <a:pt x="4522" y="1704"/>
                      <a:pt x="4524" y="1716"/>
                    </a:cubicBezTo>
                    <a:cubicBezTo>
                      <a:pt x="4530" y="1744"/>
                      <a:pt x="4532" y="1772"/>
                      <a:pt x="4536" y="1800"/>
                    </a:cubicBezTo>
                    <a:cubicBezTo>
                      <a:pt x="4547" y="1874"/>
                      <a:pt x="4564" y="1944"/>
                      <a:pt x="4584" y="2016"/>
                    </a:cubicBezTo>
                    <a:cubicBezTo>
                      <a:pt x="4602" y="2077"/>
                      <a:pt x="4632" y="2144"/>
                      <a:pt x="4632" y="2208"/>
                    </a:cubicBezTo>
                    <a:lnTo>
                      <a:pt x="0" y="218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EE7F2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AF8EFD4E-25B3-44DC-A756-DA1F66A9F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0" y="2736"/>
                <a:ext cx="255" cy="204"/>
              </a:xfrm>
              <a:custGeom>
                <a:avLst/>
                <a:gdLst>
                  <a:gd name="T0" fmla="*/ 0 w 255"/>
                  <a:gd name="T1" fmla="*/ 0 h 204"/>
                  <a:gd name="T2" fmla="*/ 84 w 255"/>
                  <a:gd name="T3" fmla="*/ 60 h 204"/>
                  <a:gd name="T4" fmla="*/ 108 w 255"/>
                  <a:gd name="T5" fmla="*/ 108 h 204"/>
                  <a:gd name="T6" fmla="*/ 180 w 255"/>
                  <a:gd name="T7" fmla="*/ 144 h 204"/>
                  <a:gd name="T8" fmla="*/ 216 w 255"/>
                  <a:gd name="T9" fmla="*/ 180 h 204"/>
                  <a:gd name="T10" fmla="*/ 252 w 255"/>
                  <a:gd name="T11" fmla="*/ 192 h 204"/>
                  <a:gd name="T12" fmla="*/ 252 w 255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" h="204">
                    <a:moveTo>
                      <a:pt x="0" y="0"/>
                    </a:moveTo>
                    <a:cubicBezTo>
                      <a:pt x="28" y="21"/>
                      <a:pt x="62" y="34"/>
                      <a:pt x="84" y="60"/>
                    </a:cubicBezTo>
                    <a:cubicBezTo>
                      <a:pt x="95" y="74"/>
                      <a:pt x="97" y="94"/>
                      <a:pt x="108" y="108"/>
                    </a:cubicBezTo>
                    <a:cubicBezTo>
                      <a:pt x="126" y="129"/>
                      <a:pt x="155" y="136"/>
                      <a:pt x="180" y="144"/>
                    </a:cubicBezTo>
                    <a:cubicBezTo>
                      <a:pt x="192" y="156"/>
                      <a:pt x="202" y="171"/>
                      <a:pt x="216" y="180"/>
                    </a:cubicBezTo>
                    <a:cubicBezTo>
                      <a:pt x="227" y="187"/>
                      <a:pt x="241" y="185"/>
                      <a:pt x="252" y="192"/>
                    </a:cubicBezTo>
                    <a:cubicBezTo>
                      <a:pt x="255" y="194"/>
                      <a:pt x="252" y="200"/>
                      <a:pt x="252" y="20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1B6A7CBF-E95D-416C-9A7F-C61A9CEA0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4" y="1883"/>
                <a:ext cx="410" cy="406"/>
              </a:xfrm>
              <a:custGeom>
                <a:avLst/>
                <a:gdLst>
                  <a:gd name="T0" fmla="*/ 410 w 410"/>
                  <a:gd name="T1" fmla="*/ 1 h 406"/>
                  <a:gd name="T2" fmla="*/ 266 w 410"/>
                  <a:gd name="T3" fmla="*/ 61 h 406"/>
                  <a:gd name="T4" fmla="*/ 230 w 410"/>
                  <a:gd name="T5" fmla="*/ 85 h 406"/>
                  <a:gd name="T6" fmla="*/ 146 w 410"/>
                  <a:gd name="T7" fmla="*/ 193 h 406"/>
                  <a:gd name="T8" fmla="*/ 122 w 410"/>
                  <a:gd name="T9" fmla="*/ 229 h 406"/>
                  <a:gd name="T10" fmla="*/ 110 w 410"/>
                  <a:gd name="T11" fmla="*/ 265 h 406"/>
                  <a:gd name="T12" fmla="*/ 26 w 410"/>
                  <a:gd name="T13" fmla="*/ 361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0" h="406">
                    <a:moveTo>
                      <a:pt x="410" y="1"/>
                    </a:moveTo>
                    <a:cubicBezTo>
                      <a:pt x="310" y="18"/>
                      <a:pt x="358" y="0"/>
                      <a:pt x="266" y="61"/>
                    </a:cubicBezTo>
                    <a:cubicBezTo>
                      <a:pt x="254" y="69"/>
                      <a:pt x="230" y="85"/>
                      <a:pt x="230" y="85"/>
                    </a:cubicBezTo>
                    <a:cubicBezTo>
                      <a:pt x="109" y="267"/>
                      <a:pt x="240" y="80"/>
                      <a:pt x="146" y="193"/>
                    </a:cubicBezTo>
                    <a:cubicBezTo>
                      <a:pt x="137" y="204"/>
                      <a:pt x="128" y="216"/>
                      <a:pt x="122" y="229"/>
                    </a:cubicBezTo>
                    <a:cubicBezTo>
                      <a:pt x="116" y="240"/>
                      <a:pt x="118" y="255"/>
                      <a:pt x="110" y="265"/>
                    </a:cubicBezTo>
                    <a:cubicBezTo>
                      <a:pt x="0" y="406"/>
                      <a:pt x="61" y="290"/>
                      <a:pt x="26" y="361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180C3BB4-FEFF-419D-AF66-F66EAC811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8" y="2220"/>
                <a:ext cx="300" cy="372"/>
              </a:xfrm>
              <a:custGeom>
                <a:avLst/>
                <a:gdLst>
                  <a:gd name="T0" fmla="*/ 0 w 300"/>
                  <a:gd name="T1" fmla="*/ 0 h 372"/>
                  <a:gd name="T2" fmla="*/ 84 w 300"/>
                  <a:gd name="T3" fmla="*/ 36 h 372"/>
                  <a:gd name="T4" fmla="*/ 132 w 300"/>
                  <a:gd name="T5" fmla="*/ 108 h 372"/>
                  <a:gd name="T6" fmla="*/ 300 w 300"/>
                  <a:gd name="T7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72">
                    <a:moveTo>
                      <a:pt x="0" y="0"/>
                    </a:moveTo>
                    <a:cubicBezTo>
                      <a:pt x="32" y="8"/>
                      <a:pt x="61" y="9"/>
                      <a:pt x="84" y="36"/>
                    </a:cubicBezTo>
                    <a:cubicBezTo>
                      <a:pt x="103" y="58"/>
                      <a:pt x="132" y="108"/>
                      <a:pt x="132" y="108"/>
                    </a:cubicBezTo>
                    <a:cubicBezTo>
                      <a:pt x="158" y="237"/>
                      <a:pt x="210" y="282"/>
                      <a:pt x="300" y="372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9B536D33-5A64-4A1F-9798-B56B41630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6" y="2364"/>
                <a:ext cx="352" cy="312"/>
              </a:xfrm>
              <a:custGeom>
                <a:avLst/>
                <a:gdLst>
                  <a:gd name="T0" fmla="*/ 352 w 352"/>
                  <a:gd name="T1" fmla="*/ 0 h 312"/>
                  <a:gd name="T2" fmla="*/ 280 w 352"/>
                  <a:gd name="T3" fmla="*/ 48 h 312"/>
                  <a:gd name="T4" fmla="*/ 220 w 352"/>
                  <a:gd name="T5" fmla="*/ 120 h 312"/>
                  <a:gd name="T6" fmla="*/ 100 w 352"/>
                  <a:gd name="T7" fmla="*/ 228 h 312"/>
                  <a:gd name="T8" fmla="*/ 40 w 352"/>
                  <a:gd name="T9" fmla="*/ 288 h 312"/>
                  <a:gd name="T10" fmla="*/ 4 w 352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312">
                    <a:moveTo>
                      <a:pt x="352" y="0"/>
                    </a:moveTo>
                    <a:cubicBezTo>
                      <a:pt x="328" y="16"/>
                      <a:pt x="304" y="32"/>
                      <a:pt x="280" y="48"/>
                    </a:cubicBezTo>
                    <a:cubicBezTo>
                      <a:pt x="234" y="79"/>
                      <a:pt x="253" y="83"/>
                      <a:pt x="220" y="120"/>
                    </a:cubicBezTo>
                    <a:cubicBezTo>
                      <a:pt x="149" y="198"/>
                      <a:pt x="160" y="188"/>
                      <a:pt x="100" y="228"/>
                    </a:cubicBezTo>
                    <a:cubicBezTo>
                      <a:pt x="76" y="264"/>
                      <a:pt x="80" y="268"/>
                      <a:pt x="40" y="288"/>
                    </a:cubicBezTo>
                    <a:cubicBezTo>
                      <a:pt x="0" y="308"/>
                      <a:pt x="4" y="285"/>
                      <a:pt x="4" y="312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B41DC0FF-56AF-4060-AB65-A57D3D1F3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6" y="2724"/>
                <a:ext cx="1176" cy="468"/>
              </a:xfrm>
              <a:custGeom>
                <a:avLst/>
                <a:gdLst>
                  <a:gd name="T0" fmla="*/ 0 w 1176"/>
                  <a:gd name="T1" fmla="*/ 468 h 468"/>
                  <a:gd name="T2" fmla="*/ 60 w 1176"/>
                  <a:gd name="T3" fmla="*/ 288 h 468"/>
                  <a:gd name="T4" fmla="*/ 156 w 1176"/>
                  <a:gd name="T5" fmla="*/ 264 h 468"/>
                  <a:gd name="T6" fmla="*/ 240 w 1176"/>
                  <a:gd name="T7" fmla="*/ 228 h 468"/>
                  <a:gd name="T8" fmla="*/ 276 w 1176"/>
                  <a:gd name="T9" fmla="*/ 204 h 468"/>
                  <a:gd name="T10" fmla="*/ 312 w 1176"/>
                  <a:gd name="T11" fmla="*/ 192 h 468"/>
                  <a:gd name="T12" fmla="*/ 396 w 1176"/>
                  <a:gd name="T13" fmla="*/ 84 h 468"/>
                  <a:gd name="T14" fmla="*/ 420 w 1176"/>
                  <a:gd name="T15" fmla="*/ 48 h 468"/>
                  <a:gd name="T16" fmla="*/ 492 w 1176"/>
                  <a:gd name="T17" fmla="*/ 0 h 468"/>
                  <a:gd name="T18" fmla="*/ 708 w 1176"/>
                  <a:gd name="T19" fmla="*/ 84 h 468"/>
                  <a:gd name="T20" fmla="*/ 744 w 1176"/>
                  <a:gd name="T21" fmla="*/ 108 h 468"/>
                  <a:gd name="T22" fmla="*/ 900 w 1176"/>
                  <a:gd name="T23" fmla="*/ 156 h 468"/>
                  <a:gd name="T24" fmla="*/ 1008 w 1176"/>
                  <a:gd name="T25" fmla="*/ 240 h 468"/>
                  <a:gd name="T26" fmla="*/ 1092 w 1176"/>
                  <a:gd name="T27" fmla="*/ 324 h 468"/>
                  <a:gd name="T28" fmla="*/ 1176 w 1176"/>
                  <a:gd name="T29" fmla="*/ 39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6" h="468">
                    <a:moveTo>
                      <a:pt x="0" y="468"/>
                    </a:moveTo>
                    <a:cubicBezTo>
                      <a:pt x="9" y="434"/>
                      <a:pt x="25" y="306"/>
                      <a:pt x="60" y="288"/>
                    </a:cubicBezTo>
                    <a:cubicBezTo>
                      <a:pt x="90" y="273"/>
                      <a:pt x="156" y="264"/>
                      <a:pt x="156" y="264"/>
                    </a:cubicBezTo>
                    <a:cubicBezTo>
                      <a:pt x="246" y="204"/>
                      <a:pt x="132" y="274"/>
                      <a:pt x="240" y="228"/>
                    </a:cubicBezTo>
                    <a:cubicBezTo>
                      <a:pt x="253" y="222"/>
                      <a:pt x="263" y="210"/>
                      <a:pt x="276" y="204"/>
                    </a:cubicBezTo>
                    <a:cubicBezTo>
                      <a:pt x="287" y="198"/>
                      <a:pt x="300" y="196"/>
                      <a:pt x="312" y="192"/>
                    </a:cubicBezTo>
                    <a:cubicBezTo>
                      <a:pt x="368" y="136"/>
                      <a:pt x="339" y="170"/>
                      <a:pt x="396" y="84"/>
                    </a:cubicBezTo>
                    <a:cubicBezTo>
                      <a:pt x="404" y="72"/>
                      <a:pt x="408" y="56"/>
                      <a:pt x="420" y="48"/>
                    </a:cubicBezTo>
                    <a:cubicBezTo>
                      <a:pt x="444" y="32"/>
                      <a:pt x="492" y="0"/>
                      <a:pt x="492" y="0"/>
                    </a:cubicBezTo>
                    <a:cubicBezTo>
                      <a:pt x="569" y="15"/>
                      <a:pt x="632" y="59"/>
                      <a:pt x="708" y="84"/>
                    </a:cubicBezTo>
                    <a:cubicBezTo>
                      <a:pt x="722" y="89"/>
                      <a:pt x="731" y="102"/>
                      <a:pt x="744" y="108"/>
                    </a:cubicBezTo>
                    <a:cubicBezTo>
                      <a:pt x="792" y="129"/>
                      <a:pt x="849" y="139"/>
                      <a:pt x="900" y="156"/>
                    </a:cubicBezTo>
                    <a:cubicBezTo>
                      <a:pt x="927" y="165"/>
                      <a:pt x="986" y="212"/>
                      <a:pt x="1008" y="240"/>
                    </a:cubicBezTo>
                    <a:cubicBezTo>
                      <a:pt x="1075" y="327"/>
                      <a:pt x="1023" y="301"/>
                      <a:pt x="1092" y="324"/>
                    </a:cubicBezTo>
                    <a:cubicBezTo>
                      <a:pt x="1127" y="377"/>
                      <a:pt x="1135" y="355"/>
                      <a:pt x="1176" y="396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ED156363-7926-4151-BAD7-E78186D7F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8" y="2748"/>
                <a:ext cx="336" cy="384"/>
              </a:xfrm>
              <a:custGeom>
                <a:avLst/>
                <a:gdLst>
                  <a:gd name="T0" fmla="*/ 0 w 336"/>
                  <a:gd name="T1" fmla="*/ 0 h 384"/>
                  <a:gd name="T2" fmla="*/ 96 w 336"/>
                  <a:gd name="T3" fmla="*/ 96 h 384"/>
                  <a:gd name="T4" fmla="*/ 252 w 336"/>
                  <a:gd name="T5" fmla="*/ 288 h 384"/>
                  <a:gd name="T6" fmla="*/ 336 w 336"/>
                  <a:gd name="T7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384">
                    <a:moveTo>
                      <a:pt x="0" y="0"/>
                    </a:moveTo>
                    <a:cubicBezTo>
                      <a:pt x="39" y="26"/>
                      <a:pt x="75" y="53"/>
                      <a:pt x="96" y="96"/>
                    </a:cubicBezTo>
                    <a:cubicBezTo>
                      <a:pt x="133" y="169"/>
                      <a:pt x="168" y="260"/>
                      <a:pt x="252" y="288"/>
                    </a:cubicBezTo>
                    <a:cubicBezTo>
                      <a:pt x="283" y="319"/>
                      <a:pt x="305" y="353"/>
                      <a:pt x="336" y="38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E04BBE63-0E28-4B6C-886E-1136E1C0F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0" y="2832"/>
                <a:ext cx="492" cy="410"/>
              </a:xfrm>
              <a:custGeom>
                <a:avLst/>
                <a:gdLst>
                  <a:gd name="T0" fmla="*/ 492 w 492"/>
                  <a:gd name="T1" fmla="*/ 0 h 410"/>
                  <a:gd name="T2" fmla="*/ 336 w 492"/>
                  <a:gd name="T3" fmla="*/ 48 h 410"/>
                  <a:gd name="T4" fmla="*/ 300 w 492"/>
                  <a:gd name="T5" fmla="*/ 60 h 410"/>
                  <a:gd name="T6" fmla="*/ 264 w 492"/>
                  <a:gd name="T7" fmla="*/ 108 h 410"/>
                  <a:gd name="T8" fmla="*/ 228 w 492"/>
                  <a:gd name="T9" fmla="*/ 132 h 410"/>
                  <a:gd name="T10" fmla="*/ 192 w 492"/>
                  <a:gd name="T11" fmla="*/ 204 h 410"/>
                  <a:gd name="T12" fmla="*/ 84 w 492"/>
                  <a:gd name="T13" fmla="*/ 360 h 410"/>
                  <a:gd name="T14" fmla="*/ 0 w 492"/>
                  <a:gd name="T15" fmla="*/ 408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2" h="410">
                    <a:moveTo>
                      <a:pt x="492" y="0"/>
                    </a:moveTo>
                    <a:cubicBezTo>
                      <a:pt x="440" y="17"/>
                      <a:pt x="388" y="31"/>
                      <a:pt x="336" y="48"/>
                    </a:cubicBezTo>
                    <a:cubicBezTo>
                      <a:pt x="324" y="52"/>
                      <a:pt x="300" y="60"/>
                      <a:pt x="300" y="60"/>
                    </a:cubicBezTo>
                    <a:cubicBezTo>
                      <a:pt x="288" y="76"/>
                      <a:pt x="278" y="94"/>
                      <a:pt x="264" y="108"/>
                    </a:cubicBezTo>
                    <a:cubicBezTo>
                      <a:pt x="254" y="118"/>
                      <a:pt x="238" y="122"/>
                      <a:pt x="228" y="132"/>
                    </a:cubicBezTo>
                    <a:cubicBezTo>
                      <a:pt x="194" y="166"/>
                      <a:pt x="212" y="165"/>
                      <a:pt x="192" y="204"/>
                    </a:cubicBezTo>
                    <a:cubicBezTo>
                      <a:pt x="165" y="257"/>
                      <a:pt x="132" y="323"/>
                      <a:pt x="84" y="360"/>
                    </a:cubicBezTo>
                    <a:cubicBezTo>
                      <a:pt x="19" y="410"/>
                      <a:pt x="39" y="408"/>
                      <a:pt x="0" y="408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111" name="Rectangle 15" descr="Упаковочная бумага">
              <a:extLst>
                <a:ext uri="{FF2B5EF4-FFF2-40B4-BE49-F238E27FC236}">
                  <a16:creationId xmlns:a16="http://schemas.microsoft.com/office/drawing/2014/main" id="{65C8176C-6CF6-4233-8F99-B3D11AF0B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5274"/>
              <a:ext cx="7920" cy="414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Rectangle 16">
              <a:extLst>
                <a:ext uri="{FF2B5EF4-FFF2-40B4-BE49-F238E27FC236}">
                  <a16:creationId xmlns:a16="http://schemas.microsoft.com/office/drawing/2014/main" id="{DDC209DC-9D52-40C1-9A47-3FC394253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3834"/>
              <a:ext cx="7920" cy="162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Line 17">
              <a:extLst>
                <a:ext uri="{FF2B5EF4-FFF2-40B4-BE49-F238E27FC236}">
                  <a16:creationId xmlns:a16="http://schemas.microsoft.com/office/drawing/2014/main" id="{DFCC3F15-54F4-4455-BEE5-01BEAB090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5414"/>
              <a:ext cx="3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Freeform 18">
              <a:extLst>
                <a:ext uri="{FF2B5EF4-FFF2-40B4-BE49-F238E27FC236}">
                  <a16:creationId xmlns:a16="http://schemas.microsoft.com/office/drawing/2014/main" id="{BB160A34-5C1E-4557-A20C-BE719274C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6654"/>
              <a:ext cx="2374" cy="1320"/>
            </a:xfrm>
            <a:custGeom>
              <a:avLst/>
              <a:gdLst>
                <a:gd name="T0" fmla="*/ 0 w 2374"/>
                <a:gd name="T1" fmla="*/ 133 h 1320"/>
                <a:gd name="T2" fmla="*/ 227 w 2374"/>
                <a:gd name="T3" fmla="*/ 840 h 1320"/>
                <a:gd name="T4" fmla="*/ 787 w 2374"/>
                <a:gd name="T5" fmla="*/ 1253 h 1320"/>
                <a:gd name="T6" fmla="*/ 1627 w 2374"/>
                <a:gd name="T7" fmla="*/ 1240 h 1320"/>
                <a:gd name="T8" fmla="*/ 2054 w 2374"/>
                <a:gd name="T9" fmla="*/ 800 h 1320"/>
                <a:gd name="T10" fmla="*/ 2374 w 2374"/>
                <a:gd name="T11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4" h="1320">
                  <a:moveTo>
                    <a:pt x="0" y="133"/>
                  </a:moveTo>
                  <a:cubicBezTo>
                    <a:pt x="38" y="251"/>
                    <a:pt x="96" y="653"/>
                    <a:pt x="227" y="840"/>
                  </a:cubicBezTo>
                  <a:cubicBezTo>
                    <a:pt x="358" y="1027"/>
                    <a:pt x="554" y="1186"/>
                    <a:pt x="787" y="1253"/>
                  </a:cubicBezTo>
                  <a:cubicBezTo>
                    <a:pt x="1020" y="1320"/>
                    <a:pt x="1416" y="1315"/>
                    <a:pt x="1627" y="1240"/>
                  </a:cubicBezTo>
                  <a:cubicBezTo>
                    <a:pt x="1838" y="1165"/>
                    <a:pt x="1930" y="1007"/>
                    <a:pt x="2054" y="800"/>
                  </a:cubicBezTo>
                  <a:cubicBezTo>
                    <a:pt x="2178" y="593"/>
                    <a:pt x="2307" y="167"/>
                    <a:pt x="2374" y="0"/>
                  </a:cubicBezTo>
                </a:path>
              </a:pathLst>
            </a:custGeom>
            <a:solidFill>
              <a:srgbClr val="808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Freeform 19">
              <a:extLst>
                <a:ext uri="{FF2B5EF4-FFF2-40B4-BE49-F238E27FC236}">
                  <a16:creationId xmlns:a16="http://schemas.microsoft.com/office/drawing/2014/main" id="{D6AF5141-A462-4DDC-833B-E009E0242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5292"/>
              <a:ext cx="3987" cy="2482"/>
            </a:xfrm>
            <a:custGeom>
              <a:avLst/>
              <a:gdLst>
                <a:gd name="T0" fmla="*/ 0 w 3987"/>
                <a:gd name="T1" fmla="*/ 15 h 2482"/>
                <a:gd name="T2" fmla="*/ 480 w 3987"/>
                <a:gd name="T3" fmla="*/ 229 h 2482"/>
                <a:gd name="T4" fmla="*/ 813 w 3987"/>
                <a:gd name="T5" fmla="*/ 1375 h 2482"/>
                <a:gd name="T6" fmla="*/ 1293 w 3987"/>
                <a:gd name="T7" fmla="*/ 2282 h 2482"/>
                <a:gd name="T8" fmla="*/ 2600 w 3987"/>
                <a:gd name="T9" fmla="*/ 2322 h 2482"/>
                <a:gd name="T10" fmla="*/ 3240 w 3987"/>
                <a:gd name="T11" fmla="*/ 1322 h 2482"/>
                <a:gd name="T12" fmla="*/ 3533 w 3987"/>
                <a:gd name="T13" fmla="*/ 215 h 2482"/>
                <a:gd name="T14" fmla="*/ 3987 w 3987"/>
                <a:gd name="T15" fmla="*/ 29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7" h="2482">
                  <a:moveTo>
                    <a:pt x="0" y="15"/>
                  </a:moveTo>
                  <a:cubicBezTo>
                    <a:pt x="78" y="51"/>
                    <a:pt x="345" y="2"/>
                    <a:pt x="480" y="229"/>
                  </a:cubicBezTo>
                  <a:cubicBezTo>
                    <a:pt x="615" y="456"/>
                    <a:pt x="678" y="1033"/>
                    <a:pt x="813" y="1375"/>
                  </a:cubicBezTo>
                  <a:cubicBezTo>
                    <a:pt x="948" y="1717"/>
                    <a:pt x="995" y="2124"/>
                    <a:pt x="1293" y="2282"/>
                  </a:cubicBezTo>
                  <a:cubicBezTo>
                    <a:pt x="1591" y="2440"/>
                    <a:pt x="2276" y="2482"/>
                    <a:pt x="2600" y="2322"/>
                  </a:cubicBezTo>
                  <a:cubicBezTo>
                    <a:pt x="2924" y="2162"/>
                    <a:pt x="3084" y="1673"/>
                    <a:pt x="3240" y="1322"/>
                  </a:cubicBezTo>
                  <a:cubicBezTo>
                    <a:pt x="3396" y="971"/>
                    <a:pt x="3408" y="430"/>
                    <a:pt x="3533" y="215"/>
                  </a:cubicBezTo>
                  <a:cubicBezTo>
                    <a:pt x="3658" y="0"/>
                    <a:pt x="3892" y="68"/>
                    <a:pt x="3987" y="29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52F18C41-EED3-4A4D-A2B2-3DDA3C2C8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4885"/>
              <a:ext cx="4450" cy="436"/>
            </a:xfrm>
            <a:custGeom>
              <a:avLst/>
              <a:gdLst>
                <a:gd name="T0" fmla="*/ 183 w 4450"/>
                <a:gd name="T1" fmla="*/ 436 h 436"/>
                <a:gd name="T2" fmla="*/ 129 w 4450"/>
                <a:gd name="T3" fmla="*/ 236 h 436"/>
                <a:gd name="T4" fmla="*/ 956 w 4450"/>
                <a:gd name="T5" fmla="*/ 169 h 436"/>
                <a:gd name="T6" fmla="*/ 889 w 4450"/>
                <a:gd name="T7" fmla="*/ 76 h 436"/>
                <a:gd name="T8" fmla="*/ 2663 w 4450"/>
                <a:gd name="T9" fmla="*/ 9 h 436"/>
                <a:gd name="T10" fmla="*/ 4223 w 4450"/>
                <a:gd name="T11" fmla="*/ 129 h 436"/>
                <a:gd name="T12" fmla="*/ 4023 w 4450"/>
                <a:gd name="T13" fmla="*/ 222 h 436"/>
                <a:gd name="T14" fmla="*/ 4129 w 4450"/>
                <a:gd name="T15" fmla="*/ 276 h 436"/>
                <a:gd name="T16" fmla="*/ 4129 w 4450"/>
                <a:gd name="T17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0" h="436">
                  <a:moveTo>
                    <a:pt x="183" y="436"/>
                  </a:moveTo>
                  <a:cubicBezTo>
                    <a:pt x="91" y="358"/>
                    <a:pt x="0" y="280"/>
                    <a:pt x="129" y="236"/>
                  </a:cubicBezTo>
                  <a:cubicBezTo>
                    <a:pt x="258" y="192"/>
                    <a:pt x="830" y="196"/>
                    <a:pt x="956" y="169"/>
                  </a:cubicBezTo>
                  <a:cubicBezTo>
                    <a:pt x="1082" y="142"/>
                    <a:pt x="605" y="103"/>
                    <a:pt x="889" y="76"/>
                  </a:cubicBezTo>
                  <a:cubicBezTo>
                    <a:pt x="1173" y="49"/>
                    <a:pt x="2107" y="0"/>
                    <a:pt x="2663" y="9"/>
                  </a:cubicBezTo>
                  <a:cubicBezTo>
                    <a:pt x="3219" y="18"/>
                    <a:pt x="3996" y="93"/>
                    <a:pt x="4223" y="129"/>
                  </a:cubicBezTo>
                  <a:cubicBezTo>
                    <a:pt x="4450" y="165"/>
                    <a:pt x="4039" y="198"/>
                    <a:pt x="4023" y="222"/>
                  </a:cubicBezTo>
                  <a:cubicBezTo>
                    <a:pt x="4007" y="246"/>
                    <a:pt x="4111" y="240"/>
                    <a:pt x="4129" y="276"/>
                  </a:cubicBezTo>
                  <a:cubicBezTo>
                    <a:pt x="4147" y="312"/>
                    <a:pt x="4138" y="407"/>
                    <a:pt x="4129" y="436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21">
              <a:extLst>
                <a:ext uri="{FF2B5EF4-FFF2-40B4-BE49-F238E27FC236}">
                  <a16:creationId xmlns:a16="http://schemas.microsoft.com/office/drawing/2014/main" id="{04658582-1032-4BE8-88B8-7799B39C3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2" y="5280"/>
              <a:ext cx="7848" cy="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18" name="Group 22">
              <a:extLst>
                <a:ext uri="{FF2B5EF4-FFF2-40B4-BE49-F238E27FC236}">
                  <a16:creationId xmlns:a16="http://schemas.microsoft.com/office/drawing/2014/main" id="{FF3AEBE4-04FA-4497-AECB-EF74359ACB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6" y="6960"/>
              <a:ext cx="1001" cy="321"/>
              <a:chOff x="316" y="4133"/>
              <a:chExt cx="2681" cy="1040"/>
            </a:xfrm>
          </p:grpSpPr>
          <p:sp>
            <p:nvSpPr>
              <p:cNvPr id="4119" name="Freeform 23">
                <a:extLst>
                  <a:ext uri="{FF2B5EF4-FFF2-40B4-BE49-F238E27FC236}">
                    <a16:creationId xmlns:a16="http://schemas.microsoft.com/office/drawing/2014/main" id="{1A293363-2906-45A2-BFD0-93087C53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" y="4240"/>
                <a:ext cx="2469" cy="771"/>
              </a:xfrm>
              <a:custGeom>
                <a:avLst/>
                <a:gdLst>
                  <a:gd name="T0" fmla="*/ 72 w 2469"/>
                  <a:gd name="T1" fmla="*/ 213 h 771"/>
                  <a:gd name="T2" fmla="*/ 245 w 2469"/>
                  <a:gd name="T3" fmla="*/ 93 h 771"/>
                  <a:gd name="T4" fmla="*/ 632 w 2469"/>
                  <a:gd name="T5" fmla="*/ 0 h 771"/>
                  <a:gd name="T6" fmla="*/ 1059 w 2469"/>
                  <a:gd name="T7" fmla="*/ 13 h 771"/>
                  <a:gd name="T8" fmla="*/ 1165 w 2469"/>
                  <a:gd name="T9" fmla="*/ 40 h 771"/>
                  <a:gd name="T10" fmla="*/ 1219 w 2469"/>
                  <a:gd name="T11" fmla="*/ 53 h 771"/>
                  <a:gd name="T12" fmla="*/ 1432 w 2469"/>
                  <a:gd name="T13" fmla="*/ 133 h 771"/>
                  <a:gd name="T14" fmla="*/ 1765 w 2469"/>
                  <a:gd name="T15" fmla="*/ 240 h 771"/>
                  <a:gd name="T16" fmla="*/ 2272 w 2469"/>
                  <a:gd name="T17" fmla="*/ 227 h 771"/>
                  <a:gd name="T18" fmla="*/ 2392 w 2469"/>
                  <a:gd name="T19" fmla="*/ 187 h 771"/>
                  <a:gd name="T20" fmla="*/ 2432 w 2469"/>
                  <a:gd name="T21" fmla="*/ 173 h 771"/>
                  <a:gd name="T22" fmla="*/ 2379 w 2469"/>
                  <a:gd name="T23" fmla="*/ 253 h 771"/>
                  <a:gd name="T24" fmla="*/ 2352 w 2469"/>
                  <a:gd name="T25" fmla="*/ 333 h 771"/>
                  <a:gd name="T26" fmla="*/ 2432 w 2469"/>
                  <a:gd name="T27" fmla="*/ 693 h 771"/>
                  <a:gd name="T28" fmla="*/ 2405 w 2469"/>
                  <a:gd name="T29" fmla="*/ 720 h 771"/>
                  <a:gd name="T30" fmla="*/ 2312 w 2469"/>
                  <a:gd name="T31" fmla="*/ 627 h 771"/>
                  <a:gd name="T32" fmla="*/ 2272 w 2469"/>
                  <a:gd name="T33" fmla="*/ 600 h 771"/>
                  <a:gd name="T34" fmla="*/ 2232 w 2469"/>
                  <a:gd name="T35" fmla="*/ 547 h 771"/>
                  <a:gd name="T36" fmla="*/ 2192 w 2469"/>
                  <a:gd name="T37" fmla="*/ 533 h 771"/>
                  <a:gd name="T38" fmla="*/ 2099 w 2469"/>
                  <a:gd name="T39" fmla="*/ 480 h 771"/>
                  <a:gd name="T40" fmla="*/ 2019 w 2469"/>
                  <a:gd name="T41" fmla="*/ 453 h 771"/>
                  <a:gd name="T42" fmla="*/ 1552 w 2469"/>
                  <a:gd name="T43" fmla="*/ 467 h 771"/>
                  <a:gd name="T44" fmla="*/ 1472 w 2469"/>
                  <a:gd name="T45" fmla="*/ 493 h 771"/>
                  <a:gd name="T46" fmla="*/ 1419 w 2469"/>
                  <a:gd name="T47" fmla="*/ 533 h 771"/>
                  <a:gd name="T48" fmla="*/ 1339 w 2469"/>
                  <a:gd name="T49" fmla="*/ 560 h 771"/>
                  <a:gd name="T50" fmla="*/ 1299 w 2469"/>
                  <a:gd name="T51" fmla="*/ 587 h 771"/>
                  <a:gd name="T52" fmla="*/ 1219 w 2469"/>
                  <a:gd name="T53" fmla="*/ 613 h 771"/>
                  <a:gd name="T54" fmla="*/ 1179 w 2469"/>
                  <a:gd name="T55" fmla="*/ 640 h 771"/>
                  <a:gd name="T56" fmla="*/ 1099 w 2469"/>
                  <a:gd name="T57" fmla="*/ 667 h 771"/>
                  <a:gd name="T58" fmla="*/ 1059 w 2469"/>
                  <a:gd name="T59" fmla="*/ 693 h 771"/>
                  <a:gd name="T60" fmla="*/ 859 w 2469"/>
                  <a:gd name="T61" fmla="*/ 707 h 771"/>
                  <a:gd name="T62" fmla="*/ 259 w 2469"/>
                  <a:gd name="T63" fmla="*/ 640 h 771"/>
                  <a:gd name="T64" fmla="*/ 139 w 2469"/>
                  <a:gd name="T65" fmla="*/ 547 h 771"/>
                  <a:gd name="T66" fmla="*/ 72 w 2469"/>
                  <a:gd name="T67" fmla="*/ 493 h 771"/>
                  <a:gd name="T68" fmla="*/ 45 w 2469"/>
                  <a:gd name="T69" fmla="*/ 453 h 771"/>
                  <a:gd name="T70" fmla="*/ 5 w 2469"/>
                  <a:gd name="T71" fmla="*/ 427 h 771"/>
                  <a:gd name="T72" fmla="*/ 85 w 2469"/>
                  <a:gd name="T73" fmla="*/ 227 h 771"/>
                  <a:gd name="T74" fmla="*/ 72 w 2469"/>
                  <a:gd name="T75" fmla="*/ 213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69" h="771">
                    <a:moveTo>
                      <a:pt x="72" y="213"/>
                    </a:moveTo>
                    <a:cubicBezTo>
                      <a:pt x="98" y="133"/>
                      <a:pt x="173" y="117"/>
                      <a:pt x="245" y="93"/>
                    </a:cubicBezTo>
                    <a:cubicBezTo>
                      <a:pt x="389" y="45"/>
                      <a:pt x="477" y="15"/>
                      <a:pt x="632" y="0"/>
                    </a:cubicBezTo>
                    <a:cubicBezTo>
                      <a:pt x="774" y="4"/>
                      <a:pt x="917" y="2"/>
                      <a:pt x="1059" y="13"/>
                    </a:cubicBezTo>
                    <a:cubicBezTo>
                      <a:pt x="1095" y="16"/>
                      <a:pt x="1130" y="31"/>
                      <a:pt x="1165" y="40"/>
                    </a:cubicBezTo>
                    <a:cubicBezTo>
                      <a:pt x="1183" y="44"/>
                      <a:pt x="1219" y="53"/>
                      <a:pt x="1219" y="53"/>
                    </a:cubicBezTo>
                    <a:cubicBezTo>
                      <a:pt x="1283" y="96"/>
                      <a:pt x="1358" y="115"/>
                      <a:pt x="1432" y="133"/>
                    </a:cubicBezTo>
                    <a:cubicBezTo>
                      <a:pt x="1525" y="196"/>
                      <a:pt x="1657" y="219"/>
                      <a:pt x="1765" y="240"/>
                    </a:cubicBezTo>
                    <a:cubicBezTo>
                      <a:pt x="1934" y="236"/>
                      <a:pt x="2103" y="238"/>
                      <a:pt x="2272" y="227"/>
                    </a:cubicBezTo>
                    <a:cubicBezTo>
                      <a:pt x="2314" y="224"/>
                      <a:pt x="2352" y="200"/>
                      <a:pt x="2392" y="187"/>
                    </a:cubicBezTo>
                    <a:cubicBezTo>
                      <a:pt x="2405" y="182"/>
                      <a:pt x="2432" y="173"/>
                      <a:pt x="2432" y="173"/>
                    </a:cubicBezTo>
                    <a:cubicBezTo>
                      <a:pt x="2414" y="200"/>
                      <a:pt x="2389" y="223"/>
                      <a:pt x="2379" y="253"/>
                    </a:cubicBezTo>
                    <a:cubicBezTo>
                      <a:pt x="2370" y="280"/>
                      <a:pt x="2352" y="333"/>
                      <a:pt x="2352" y="333"/>
                    </a:cubicBezTo>
                    <a:cubicBezTo>
                      <a:pt x="2358" y="445"/>
                      <a:pt x="2320" y="620"/>
                      <a:pt x="2432" y="693"/>
                    </a:cubicBezTo>
                    <a:cubicBezTo>
                      <a:pt x="2438" y="712"/>
                      <a:pt x="2469" y="771"/>
                      <a:pt x="2405" y="720"/>
                    </a:cubicBezTo>
                    <a:cubicBezTo>
                      <a:pt x="2371" y="693"/>
                      <a:pt x="2348" y="652"/>
                      <a:pt x="2312" y="627"/>
                    </a:cubicBezTo>
                    <a:cubicBezTo>
                      <a:pt x="2299" y="618"/>
                      <a:pt x="2283" y="611"/>
                      <a:pt x="2272" y="600"/>
                    </a:cubicBezTo>
                    <a:cubicBezTo>
                      <a:pt x="2256" y="584"/>
                      <a:pt x="2249" y="561"/>
                      <a:pt x="2232" y="547"/>
                    </a:cubicBezTo>
                    <a:cubicBezTo>
                      <a:pt x="2221" y="538"/>
                      <a:pt x="2205" y="539"/>
                      <a:pt x="2192" y="533"/>
                    </a:cubicBezTo>
                    <a:cubicBezTo>
                      <a:pt x="2104" y="489"/>
                      <a:pt x="2205" y="523"/>
                      <a:pt x="2099" y="480"/>
                    </a:cubicBezTo>
                    <a:cubicBezTo>
                      <a:pt x="2073" y="469"/>
                      <a:pt x="2019" y="453"/>
                      <a:pt x="2019" y="453"/>
                    </a:cubicBezTo>
                    <a:cubicBezTo>
                      <a:pt x="1863" y="458"/>
                      <a:pt x="1707" y="456"/>
                      <a:pt x="1552" y="467"/>
                    </a:cubicBezTo>
                    <a:cubicBezTo>
                      <a:pt x="1524" y="469"/>
                      <a:pt x="1472" y="493"/>
                      <a:pt x="1472" y="493"/>
                    </a:cubicBezTo>
                    <a:cubicBezTo>
                      <a:pt x="1454" y="506"/>
                      <a:pt x="1439" y="523"/>
                      <a:pt x="1419" y="533"/>
                    </a:cubicBezTo>
                    <a:cubicBezTo>
                      <a:pt x="1394" y="546"/>
                      <a:pt x="1339" y="560"/>
                      <a:pt x="1339" y="560"/>
                    </a:cubicBezTo>
                    <a:cubicBezTo>
                      <a:pt x="1326" y="569"/>
                      <a:pt x="1314" y="581"/>
                      <a:pt x="1299" y="587"/>
                    </a:cubicBezTo>
                    <a:cubicBezTo>
                      <a:pt x="1273" y="598"/>
                      <a:pt x="1219" y="613"/>
                      <a:pt x="1219" y="613"/>
                    </a:cubicBezTo>
                    <a:cubicBezTo>
                      <a:pt x="1206" y="622"/>
                      <a:pt x="1194" y="633"/>
                      <a:pt x="1179" y="640"/>
                    </a:cubicBezTo>
                    <a:cubicBezTo>
                      <a:pt x="1153" y="652"/>
                      <a:pt x="1123" y="652"/>
                      <a:pt x="1099" y="667"/>
                    </a:cubicBezTo>
                    <a:cubicBezTo>
                      <a:pt x="1086" y="676"/>
                      <a:pt x="1075" y="690"/>
                      <a:pt x="1059" y="693"/>
                    </a:cubicBezTo>
                    <a:cubicBezTo>
                      <a:pt x="993" y="704"/>
                      <a:pt x="926" y="702"/>
                      <a:pt x="859" y="707"/>
                    </a:cubicBezTo>
                    <a:cubicBezTo>
                      <a:pt x="143" y="686"/>
                      <a:pt x="558" y="737"/>
                      <a:pt x="259" y="640"/>
                    </a:cubicBezTo>
                    <a:cubicBezTo>
                      <a:pt x="216" y="611"/>
                      <a:pt x="183" y="575"/>
                      <a:pt x="139" y="547"/>
                    </a:cubicBezTo>
                    <a:cubicBezTo>
                      <a:pt x="62" y="432"/>
                      <a:pt x="164" y="567"/>
                      <a:pt x="72" y="493"/>
                    </a:cubicBezTo>
                    <a:cubicBezTo>
                      <a:pt x="59" y="483"/>
                      <a:pt x="56" y="464"/>
                      <a:pt x="45" y="453"/>
                    </a:cubicBezTo>
                    <a:cubicBezTo>
                      <a:pt x="34" y="442"/>
                      <a:pt x="18" y="436"/>
                      <a:pt x="5" y="427"/>
                    </a:cubicBezTo>
                    <a:cubicBezTo>
                      <a:pt x="17" y="314"/>
                      <a:pt x="0" y="282"/>
                      <a:pt x="85" y="227"/>
                    </a:cubicBezTo>
                    <a:cubicBezTo>
                      <a:pt x="103" y="175"/>
                      <a:pt x="109" y="177"/>
                      <a:pt x="72" y="2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0" name="Freeform 24">
                <a:extLst>
                  <a:ext uri="{FF2B5EF4-FFF2-40B4-BE49-F238E27FC236}">
                    <a16:creationId xmlns:a16="http://schemas.microsoft.com/office/drawing/2014/main" id="{F17BF133-E42A-40CD-AE98-A463E85A6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" y="4280"/>
                <a:ext cx="53" cy="653"/>
              </a:xfrm>
              <a:custGeom>
                <a:avLst/>
                <a:gdLst>
                  <a:gd name="T0" fmla="*/ 13 w 53"/>
                  <a:gd name="T1" fmla="*/ 0 h 653"/>
                  <a:gd name="T2" fmla="*/ 53 w 53"/>
                  <a:gd name="T3" fmla="*/ 200 h 653"/>
                  <a:gd name="T4" fmla="*/ 40 w 53"/>
                  <a:gd name="T5" fmla="*/ 573 h 653"/>
                  <a:gd name="T6" fmla="*/ 0 w 53"/>
                  <a:gd name="T7" fmla="*/ 653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653">
                    <a:moveTo>
                      <a:pt x="13" y="0"/>
                    </a:moveTo>
                    <a:cubicBezTo>
                      <a:pt x="53" y="118"/>
                      <a:pt x="37" y="52"/>
                      <a:pt x="53" y="200"/>
                    </a:cubicBezTo>
                    <a:cubicBezTo>
                      <a:pt x="49" y="324"/>
                      <a:pt x="48" y="449"/>
                      <a:pt x="40" y="573"/>
                    </a:cubicBezTo>
                    <a:cubicBezTo>
                      <a:pt x="38" y="603"/>
                      <a:pt x="0" y="653"/>
                      <a:pt x="0" y="653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1" name="Freeform 25">
                <a:extLst>
                  <a:ext uri="{FF2B5EF4-FFF2-40B4-BE49-F238E27FC236}">
                    <a16:creationId xmlns:a16="http://schemas.microsoft.com/office/drawing/2014/main" id="{DF4D3821-96C4-45A0-B83A-DD465E7C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" y="4463"/>
                <a:ext cx="46" cy="95"/>
              </a:xfrm>
              <a:custGeom>
                <a:avLst/>
                <a:gdLst>
                  <a:gd name="T0" fmla="*/ 6 w 46"/>
                  <a:gd name="T1" fmla="*/ 4 h 95"/>
                  <a:gd name="T2" fmla="*/ 19 w 46"/>
                  <a:gd name="T3" fmla="*/ 84 h 95"/>
                  <a:gd name="T4" fmla="*/ 46 w 46"/>
                  <a:gd name="T5" fmla="*/ 44 h 95"/>
                  <a:gd name="T6" fmla="*/ 6 w 46"/>
                  <a:gd name="T7" fmla="*/ 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95">
                    <a:moveTo>
                      <a:pt x="6" y="4"/>
                    </a:moveTo>
                    <a:cubicBezTo>
                      <a:pt x="10" y="31"/>
                      <a:pt x="0" y="65"/>
                      <a:pt x="19" y="84"/>
                    </a:cubicBezTo>
                    <a:cubicBezTo>
                      <a:pt x="30" y="95"/>
                      <a:pt x="46" y="60"/>
                      <a:pt x="46" y="44"/>
                    </a:cubicBezTo>
                    <a:cubicBezTo>
                      <a:pt x="46" y="0"/>
                      <a:pt x="27" y="4"/>
                      <a:pt x="6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2" name="Freeform 26">
                <a:extLst>
                  <a:ext uri="{FF2B5EF4-FFF2-40B4-BE49-F238E27FC236}">
                    <a16:creationId xmlns:a16="http://schemas.microsoft.com/office/drawing/2014/main" id="{FFAF6F0B-A5AE-41FC-AF28-A21C1A0EC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4133"/>
                <a:ext cx="600" cy="147"/>
              </a:xfrm>
              <a:custGeom>
                <a:avLst/>
                <a:gdLst>
                  <a:gd name="T0" fmla="*/ 0 w 600"/>
                  <a:gd name="T1" fmla="*/ 107 h 147"/>
                  <a:gd name="T2" fmla="*/ 147 w 600"/>
                  <a:gd name="T3" fmla="*/ 0 h 147"/>
                  <a:gd name="T4" fmla="*/ 427 w 600"/>
                  <a:gd name="T5" fmla="*/ 14 h 147"/>
                  <a:gd name="T6" fmla="*/ 547 w 600"/>
                  <a:gd name="T7" fmla="*/ 27 h 147"/>
                  <a:gd name="T8" fmla="*/ 494 w 600"/>
                  <a:gd name="T9" fmla="*/ 80 h 147"/>
                  <a:gd name="T10" fmla="*/ 454 w 600"/>
                  <a:gd name="T11" fmla="*/ 107 h 147"/>
                  <a:gd name="T12" fmla="*/ 427 w 600"/>
                  <a:gd name="T13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0" h="147">
                    <a:moveTo>
                      <a:pt x="0" y="107"/>
                    </a:moveTo>
                    <a:cubicBezTo>
                      <a:pt x="38" y="51"/>
                      <a:pt x="85" y="22"/>
                      <a:pt x="147" y="0"/>
                    </a:cubicBezTo>
                    <a:cubicBezTo>
                      <a:pt x="240" y="5"/>
                      <a:pt x="334" y="8"/>
                      <a:pt x="427" y="14"/>
                    </a:cubicBezTo>
                    <a:cubicBezTo>
                      <a:pt x="467" y="17"/>
                      <a:pt x="511" y="9"/>
                      <a:pt x="547" y="27"/>
                    </a:cubicBezTo>
                    <a:cubicBezTo>
                      <a:pt x="600" y="53"/>
                      <a:pt x="511" y="75"/>
                      <a:pt x="494" y="80"/>
                    </a:cubicBezTo>
                    <a:cubicBezTo>
                      <a:pt x="481" y="89"/>
                      <a:pt x="465" y="96"/>
                      <a:pt x="454" y="107"/>
                    </a:cubicBezTo>
                    <a:cubicBezTo>
                      <a:pt x="443" y="118"/>
                      <a:pt x="427" y="147"/>
                      <a:pt x="427" y="147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3" name="Freeform 27">
                <a:extLst>
                  <a:ext uri="{FF2B5EF4-FFF2-40B4-BE49-F238E27FC236}">
                    <a16:creationId xmlns:a16="http://schemas.microsoft.com/office/drawing/2014/main" id="{0E5AA733-2776-41A6-B9A0-08D342BB8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4217"/>
                <a:ext cx="490" cy="823"/>
              </a:xfrm>
              <a:custGeom>
                <a:avLst/>
                <a:gdLst>
                  <a:gd name="T0" fmla="*/ 40 w 490"/>
                  <a:gd name="T1" fmla="*/ 90 h 663"/>
                  <a:gd name="T2" fmla="*/ 240 w 490"/>
                  <a:gd name="T3" fmla="*/ 36 h 663"/>
                  <a:gd name="T4" fmla="*/ 440 w 490"/>
                  <a:gd name="T5" fmla="*/ 23 h 663"/>
                  <a:gd name="T6" fmla="*/ 480 w 490"/>
                  <a:gd name="T7" fmla="*/ 10 h 663"/>
                  <a:gd name="T8" fmla="*/ 466 w 490"/>
                  <a:gd name="T9" fmla="*/ 50 h 663"/>
                  <a:gd name="T10" fmla="*/ 426 w 490"/>
                  <a:gd name="T11" fmla="*/ 90 h 663"/>
                  <a:gd name="T12" fmla="*/ 346 w 490"/>
                  <a:gd name="T13" fmla="*/ 143 h 663"/>
                  <a:gd name="T14" fmla="*/ 333 w 490"/>
                  <a:gd name="T15" fmla="*/ 183 h 663"/>
                  <a:gd name="T16" fmla="*/ 306 w 490"/>
                  <a:gd name="T17" fmla="*/ 223 h 663"/>
                  <a:gd name="T18" fmla="*/ 373 w 490"/>
                  <a:gd name="T19" fmla="*/ 530 h 663"/>
                  <a:gd name="T20" fmla="*/ 386 w 490"/>
                  <a:gd name="T21" fmla="*/ 663 h 663"/>
                  <a:gd name="T22" fmla="*/ 306 w 490"/>
                  <a:gd name="T23" fmla="*/ 610 h 663"/>
                  <a:gd name="T24" fmla="*/ 280 w 490"/>
                  <a:gd name="T25" fmla="*/ 570 h 663"/>
                  <a:gd name="T26" fmla="*/ 200 w 490"/>
                  <a:gd name="T27" fmla="*/ 516 h 663"/>
                  <a:gd name="T28" fmla="*/ 133 w 490"/>
                  <a:gd name="T29" fmla="*/ 463 h 663"/>
                  <a:gd name="T30" fmla="*/ 66 w 490"/>
                  <a:gd name="T31" fmla="*/ 410 h 663"/>
                  <a:gd name="T32" fmla="*/ 0 w 490"/>
                  <a:gd name="T33" fmla="*/ 303 h 663"/>
                  <a:gd name="T34" fmla="*/ 13 w 490"/>
                  <a:gd name="T35" fmla="*/ 196 h 663"/>
                  <a:gd name="T36" fmla="*/ 40 w 490"/>
                  <a:gd name="T37" fmla="*/ 90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90" h="663">
                    <a:moveTo>
                      <a:pt x="40" y="90"/>
                    </a:moveTo>
                    <a:cubicBezTo>
                      <a:pt x="106" y="76"/>
                      <a:pt x="173" y="43"/>
                      <a:pt x="240" y="36"/>
                    </a:cubicBezTo>
                    <a:cubicBezTo>
                      <a:pt x="306" y="29"/>
                      <a:pt x="373" y="27"/>
                      <a:pt x="440" y="23"/>
                    </a:cubicBezTo>
                    <a:cubicBezTo>
                      <a:pt x="453" y="19"/>
                      <a:pt x="470" y="0"/>
                      <a:pt x="480" y="10"/>
                    </a:cubicBezTo>
                    <a:cubicBezTo>
                      <a:pt x="490" y="20"/>
                      <a:pt x="474" y="38"/>
                      <a:pt x="466" y="50"/>
                    </a:cubicBezTo>
                    <a:cubicBezTo>
                      <a:pt x="455" y="66"/>
                      <a:pt x="441" y="78"/>
                      <a:pt x="426" y="90"/>
                    </a:cubicBezTo>
                    <a:cubicBezTo>
                      <a:pt x="401" y="110"/>
                      <a:pt x="346" y="143"/>
                      <a:pt x="346" y="143"/>
                    </a:cubicBezTo>
                    <a:cubicBezTo>
                      <a:pt x="342" y="156"/>
                      <a:pt x="339" y="170"/>
                      <a:pt x="333" y="183"/>
                    </a:cubicBezTo>
                    <a:cubicBezTo>
                      <a:pt x="326" y="197"/>
                      <a:pt x="307" y="207"/>
                      <a:pt x="306" y="223"/>
                    </a:cubicBezTo>
                    <a:cubicBezTo>
                      <a:pt x="300" y="325"/>
                      <a:pt x="315" y="443"/>
                      <a:pt x="373" y="530"/>
                    </a:cubicBezTo>
                    <a:cubicBezTo>
                      <a:pt x="406" y="627"/>
                      <a:pt x="407" y="583"/>
                      <a:pt x="386" y="663"/>
                    </a:cubicBezTo>
                    <a:cubicBezTo>
                      <a:pt x="359" y="645"/>
                      <a:pt x="323" y="637"/>
                      <a:pt x="306" y="610"/>
                    </a:cubicBezTo>
                    <a:cubicBezTo>
                      <a:pt x="297" y="597"/>
                      <a:pt x="292" y="581"/>
                      <a:pt x="280" y="570"/>
                    </a:cubicBezTo>
                    <a:cubicBezTo>
                      <a:pt x="256" y="549"/>
                      <a:pt x="200" y="516"/>
                      <a:pt x="200" y="516"/>
                    </a:cubicBezTo>
                    <a:cubicBezTo>
                      <a:pt x="122" y="401"/>
                      <a:pt x="226" y="536"/>
                      <a:pt x="133" y="463"/>
                    </a:cubicBezTo>
                    <a:cubicBezTo>
                      <a:pt x="47" y="395"/>
                      <a:pt x="166" y="443"/>
                      <a:pt x="66" y="410"/>
                    </a:cubicBezTo>
                    <a:cubicBezTo>
                      <a:pt x="44" y="343"/>
                      <a:pt x="22" y="370"/>
                      <a:pt x="0" y="303"/>
                    </a:cubicBezTo>
                    <a:cubicBezTo>
                      <a:pt x="4" y="267"/>
                      <a:pt x="5" y="231"/>
                      <a:pt x="13" y="196"/>
                    </a:cubicBezTo>
                    <a:cubicBezTo>
                      <a:pt x="43" y="57"/>
                      <a:pt x="40" y="160"/>
                      <a:pt x="40" y="9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4" name="Freeform 28">
                <a:extLst>
                  <a:ext uri="{FF2B5EF4-FFF2-40B4-BE49-F238E27FC236}">
                    <a16:creationId xmlns:a16="http://schemas.microsoft.com/office/drawing/2014/main" id="{9376D115-B4DA-4027-9300-CAB512BE2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" y="4707"/>
                <a:ext cx="467" cy="228"/>
              </a:xfrm>
              <a:custGeom>
                <a:avLst/>
                <a:gdLst>
                  <a:gd name="T0" fmla="*/ 0 w 467"/>
                  <a:gd name="T1" fmla="*/ 173 h 228"/>
                  <a:gd name="T2" fmla="*/ 94 w 467"/>
                  <a:gd name="T3" fmla="*/ 186 h 228"/>
                  <a:gd name="T4" fmla="*/ 174 w 467"/>
                  <a:gd name="T5" fmla="*/ 226 h 228"/>
                  <a:gd name="T6" fmla="*/ 334 w 467"/>
                  <a:gd name="T7" fmla="*/ 160 h 228"/>
                  <a:gd name="T8" fmla="*/ 387 w 467"/>
                  <a:gd name="T9" fmla="*/ 146 h 228"/>
                  <a:gd name="T10" fmla="*/ 467 w 467"/>
                  <a:gd name="T11" fmla="*/ 120 h 228"/>
                  <a:gd name="T12" fmla="*/ 414 w 467"/>
                  <a:gd name="T1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7" h="228">
                    <a:moveTo>
                      <a:pt x="0" y="173"/>
                    </a:moveTo>
                    <a:cubicBezTo>
                      <a:pt x="31" y="177"/>
                      <a:pt x="64" y="177"/>
                      <a:pt x="94" y="186"/>
                    </a:cubicBezTo>
                    <a:cubicBezTo>
                      <a:pt x="123" y="195"/>
                      <a:pt x="146" y="217"/>
                      <a:pt x="174" y="226"/>
                    </a:cubicBezTo>
                    <a:cubicBezTo>
                      <a:pt x="286" y="208"/>
                      <a:pt x="231" y="228"/>
                      <a:pt x="334" y="160"/>
                    </a:cubicBezTo>
                    <a:cubicBezTo>
                      <a:pt x="349" y="150"/>
                      <a:pt x="370" y="151"/>
                      <a:pt x="387" y="146"/>
                    </a:cubicBezTo>
                    <a:cubicBezTo>
                      <a:pt x="414" y="138"/>
                      <a:pt x="467" y="120"/>
                      <a:pt x="467" y="120"/>
                    </a:cubicBezTo>
                    <a:cubicBezTo>
                      <a:pt x="456" y="65"/>
                      <a:pt x="453" y="39"/>
                      <a:pt x="414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5" name="Freeform 29">
                <a:extLst>
                  <a:ext uri="{FF2B5EF4-FFF2-40B4-BE49-F238E27FC236}">
                    <a16:creationId xmlns:a16="http://schemas.microsoft.com/office/drawing/2014/main" id="{14E3192E-D557-4A33-93A6-45EE0E044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" y="4867"/>
                <a:ext cx="188" cy="306"/>
              </a:xfrm>
              <a:custGeom>
                <a:avLst/>
                <a:gdLst>
                  <a:gd name="T0" fmla="*/ 0 w 188"/>
                  <a:gd name="T1" fmla="*/ 0 h 306"/>
                  <a:gd name="T2" fmla="*/ 146 w 188"/>
                  <a:gd name="T3" fmla="*/ 306 h 306"/>
                  <a:gd name="T4" fmla="*/ 160 w 188"/>
                  <a:gd name="T5" fmla="*/ 13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8" h="306">
                    <a:moveTo>
                      <a:pt x="0" y="0"/>
                    </a:moveTo>
                    <a:cubicBezTo>
                      <a:pt x="22" y="113"/>
                      <a:pt x="43" y="239"/>
                      <a:pt x="146" y="306"/>
                    </a:cubicBezTo>
                    <a:cubicBezTo>
                      <a:pt x="188" y="186"/>
                      <a:pt x="160" y="280"/>
                      <a:pt x="160" y="13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6" name="Freeform 30">
                <a:extLst>
                  <a:ext uri="{FF2B5EF4-FFF2-40B4-BE49-F238E27FC236}">
                    <a16:creationId xmlns:a16="http://schemas.microsoft.com/office/drawing/2014/main" id="{6DA891A7-4DBD-465B-9784-E756F12B1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" y="4560"/>
                <a:ext cx="177" cy="200"/>
              </a:xfrm>
              <a:custGeom>
                <a:avLst/>
                <a:gdLst>
                  <a:gd name="T0" fmla="*/ 111 w 177"/>
                  <a:gd name="T1" fmla="*/ 0 h 200"/>
                  <a:gd name="T2" fmla="*/ 57 w 177"/>
                  <a:gd name="T3" fmla="*/ 147 h 200"/>
                  <a:gd name="T4" fmla="*/ 137 w 177"/>
                  <a:gd name="T5" fmla="*/ 173 h 200"/>
                  <a:gd name="T6" fmla="*/ 177 w 177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200">
                    <a:moveTo>
                      <a:pt x="111" y="0"/>
                    </a:moveTo>
                    <a:cubicBezTo>
                      <a:pt x="68" y="29"/>
                      <a:pt x="0" y="82"/>
                      <a:pt x="57" y="147"/>
                    </a:cubicBezTo>
                    <a:cubicBezTo>
                      <a:pt x="75" y="168"/>
                      <a:pt x="137" y="173"/>
                      <a:pt x="137" y="173"/>
                    </a:cubicBezTo>
                    <a:cubicBezTo>
                      <a:pt x="150" y="182"/>
                      <a:pt x="177" y="200"/>
                      <a:pt x="177" y="20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7" name="Freeform 31">
                <a:extLst>
                  <a:ext uri="{FF2B5EF4-FFF2-40B4-BE49-F238E27FC236}">
                    <a16:creationId xmlns:a16="http://schemas.microsoft.com/office/drawing/2014/main" id="{7B7C37E1-5D9F-4597-BFA3-8BAA931F8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" y="4241"/>
                <a:ext cx="1824" cy="565"/>
              </a:xfrm>
              <a:custGeom>
                <a:avLst/>
                <a:gdLst>
                  <a:gd name="T0" fmla="*/ 78 w 1784"/>
                  <a:gd name="T1" fmla="*/ 27 h 553"/>
                  <a:gd name="T2" fmla="*/ 238 w 1784"/>
                  <a:gd name="T3" fmla="*/ 0 h 553"/>
                  <a:gd name="T4" fmla="*/ 824 w 1784"/>
                  <a:gd name="T5" fmla="*/ 40 h 553"/>
                  <a:gd name="T6" fmla="*/ 904 w 1784"/>
                  <a:gd name="T7" fmla="*/ 80 h 553"/>
                  <a:gd name="T8" fmla="*/ 998 w 1784"/>
                  <a:gd name="T9" fmla="*/ 94 h 553"/>
                  <a:gd name="T10" fmla="*/ 1198 w 1784"/>
                  <a:gd name="T11" fmla="*/ 174 h 553"/>
                  <a:gd name="T12" fmla="*/ 1238 w 1784"/>
                  <a:gd name="T13" fmla="*/ 187 h 553"/>
                  <a:gd name="T14" fmla="*/ 1278 w 1784"/>
                  <a:gd name="T15" fmla="*/ 200 h 553"/>
                  <a:gd name="T16" fmla="*/ 1784 w 1784"/>
                  <a:gd name="T17" fmla="*/ 254 h 553"/>
                  <a:gd name="T18" fmla="*/ 864 w 1784"/>
                  <a:gd name="T19" fmla="*/ 320 h 553"/>
                  <a:gd name="T20" fmla="*/ 718 w 1784"/>
                  <a:gd name="T21" fmla="*/ 347 h 553"/>
                  <a:gd name="T22" fmla="*/ 638 w 1784"/>
                  <a:gd name="T23" fmla="*/ 374 h 553"/>
                  <a:gd name="T24" fmla="*/ 464 w 1784"/>
                  <a:gd name="T25" fmla="*/ 334 h 553"/>
                  <a:gd name="T26" fmla="*/ 371 w 1784"/>
                  <a:gd name="T27" fmla="*/ 307 h 553"/>
                  <a:gd name="T28" fmla="*/ 144 w 1784"/>
                  <a:gd name="T29" fmla="*/ 294 h 553"/>
                  <a:gd name="T30" fmla="*/ 51 w 1784"/>
                  <a:gd name="T31" fmla="*/ 187 h 553"/>
                  <a:gd name="T32" fmla="*/ 38 w 1784"/>
                  <a:gd name="T33" fmla="*/ 147 h 553"/>
                  <a:gd name="T34" fmla="*/ 11 w 1784"/>
                  <a:gd name="T35" fmla="*/ 107 h 553"/>
                  <a:gd name="T36" fmla="*/ 91 w 1784"/>
                  <a:gd name="T37" fmla="*/ 40 h 553"/>
                  <a:gd name="T38" fmla="*/ 198 w 1784"/>
                  <a:gd name="T39" fmla="*/ 0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84" h="553">
                    <a:moveTo>
                      <a:pt x="78" y="27"/>
                    </a:moveTo>
                    <a:cubicBezTo>
                      <a:pt x="140" y="47"/>
                      <a:pt x="185" y="36"/>
                      <a:pt x="238" y="0"/>
                    </a:cubicBezTo>
                    <a:cubicBezTo>
                      <a:pt x="432" y="29"/>
                      <a:pt x="824" y="40"/>
                      <a:pt x="824" y="40"/>
                    </a:cubicBezTo>
                    <a:cubicBezTo>
                      <a:pt x="852" y="50"/>
                      <a:pt x="875" y="71"/>
                      <a:pt x="904" y="80"/>
                    </a:cubicBezTo>
                    <a:cubicBezTo>
                      <a:pt x="934" y="89"/>
                      <a:pt x="967" y="89"/>
                      <a:pt x="998" y="94"/>
                    </a:cubicBezTo>
                    <a:cubicBezTo>
                      <a:pt x="1071" y="118"/>
                      <a:pt x="1126" y="150"/>
                      <a:pt x="1198" y="174"/>
                    </a:cubicBezTo>
                    <a:cubicBezTo>
                      <a:pt x="1211" y="178"/>
                      <a:pt x="1225" y="183"/>
                      <a:pt x="1238" y="187"/>
                    </a:cubicBezTo>
                    <a:cubicBezTo>
                      <a:pt x="1251" y="191"/>
                      <a:pt x="1278" y="200"/>
                      <a:pt x="1278" y="200"/>
                    </a:cubicBezTo>
                    <a:cubicBezTo>
                      <a:pt x="1398" y="281"/>
                      <a:pt x="1625" y="239"/>
                      <a:pt x="1784" y="254"/>
                    </a:cubicBezTo>
                    <a:cubicBezTo>
                      <a:pt x="1711" y="553"/>
                      <a:pt x="1171" y="325"/>
                      <a:pt x="864" y="320"/>
                    </a:cubicBezTo>
                    <a:cubicBezTo>
                      <a:pt x="790" y="296"/>
                      <a:pt x="780" y="319"/>
                      <a:pt x="718" y="347"/>
                    </a:cubicBezTo>
                    <a:cubicBezTo>
                      <a:pt x="692" y="359"/>
                      <a:pt x="638" y="374"/>
                      <a:pt x="638" y="374"/>
                    </a:cubicBezTo>
                    <a:cubicBezTo>
                      <a:pt x="490" y="337"/>
                      <a:pt x="578" y="363"/>
                      <a:pt x="464" y="334"/>
                    </a:cubicBezTo>
                    <a:cubicBezTo>
                      <a:pt x="421" y="323"/>
                      <a:pt x="419" y="311"/>
                      <a:pt x="371" y="307"/>
                    </a:cubicBezTo>
                    <a:cubicBezTo>
                      <a:pt x="296" y="300"/>
                      <a:pt x="220" y="298"/>
                      <a:pt x="144" y="294"/>
                    </a:cubicBezTo>
                    <a:cubicBezTo>
                      <a:pt x="115" y="250"/>
                      <a:pt x="80" y="230"/>
                      <a:pt x="51" y="187"/>
                    </a:cubicBezTo>
                    <a:cubicBezTo>
                      <a:pt x="47" y="174"/>
                      <a:pt x="44" y="160"/>
                      <a:pt x="38" y="147"/>
                    </a:cubicBezTo>
                    <a:cubicBezTo>
                      <a:pt x="31" y="133"/>
                      <a:pt x="13" y="123"/>
                      <a:pt x="11" y="107"/>
                    </a:cubicBezTo>
                    <a:cubicBezTo>
                      <a:pt x="0" y="36"/>
                      <a:pt x="43" y="53"/>
                      <a:pt x="91" y="40"/>
                    </a:cubicBezTo>
                    <a:cubicBezTo>
                      <a:pt x="161" y="21"/>
                      <a:pt x="153" y="23"/>
                      <a:pt x="198" y="0"/>
                    </a:cubicBezTo>
                  </a:path>
                </a:pathLst>
              </a:custGeom>
              <a:solidFill>
                <a:srgbClr val="96969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28" name="Group 32">
              <a:extLst>
                <a:ext uri="{FF2B5EF4-FFF2-40B4-BE49-F238E27FC236}">
                  <a16:creationId xmlns:a16="http://schemas.microsoft.com/office/drawing/2014/main" id="{F607346F-3BB4-4A68-B2C5-36F7CFBD6F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0" y="6895"/>
              <a:ext cx="348" cy="738"/>
              <a:chOff x="1319" y="3507"/>
              <a:chExt cx="1509" cy="2325"/>
            </a:xfrm>
          </p:grpSpPr>
          <p:sp>
            <p:nvSpPr>
              <p:cNvPr id="4129" name="Freeform 33">
                <a:extLst>
                  <a:ext uri="{FF2B5EF4-FFF2-40B4-BE49-F238E27FC236}">
                    <a16:creationId xmlns:a16="http://schemas.microsoft.com/office/drawing/2014/main" id="{64CD4D28-378C-4E96-A253-C494C1C00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4127"/>
                <a:ext cx="468" cy="1691"/>
              </a:xfrm>
              <a:custGeom>
                <a:avLst/>
                <a:gdLst>
                  <a:gd name="T0" fmla="*/ 148 w 468"/>
                  <a:gd name="T1" fmla="*/ 193 h 1691"/>
                  <a:gd name="T2" fmla="*/ 134 w 468"/>
                  <a:gd name="T3" fmla="*/ 286 h 1691"/>
                  <a:gd name="T4" fmla="*/ 108 w 468"/>
                  <a:gd name="T5" fmla="*/ 326 h 1691"/>
                  <a:gd name="T6" fmla="*/ 81 w 468"/>
                  <a:gd name="T7" fmla="*/ 406 h 1691"/>
                  <a:gd name="T8" fmla="*/ 68 w 468"/>
                  <a:gd name="T9" fmla="*/ 446 h 1691"/>
                  <a:gd name="T10" fmla="*/ 54 w 468"/>
                  <a:gd name="T11" fmla="*/ 486 h 1691"/>
                  <a:gd name="T12" fmla="*/ 41 w 468"/>
                  <a:gd name="T13" fmla="*/ 526 h 1691"/>
                  <a:gd name="T14" fmla="*/ 134 w 468"/>
                  <a:gd name="T15" fmla="*/ 926 h 1691"/>
                  <a:gd name="T16" fmla="*/ 188 w 468"/>
                  <a:gd name="T17" fmla="*/ 1006 h 1691"/>
                  <a:gd name="T18" fmla="*/ 348 w 468"/>
                  <a:gd name="T19" fmla="*/ 1246 h 1691"/>
                  <a:gd name="T20" fmla="*/ 401 w 468"/>
                  <a:gd name="T21" fmla="*/ 1366 h 1691"/>
                  <a:gd name="T22" fmla="*/ 414 w 468"/>
                  <a:gd name="T23" fmla="*/ 1406 h 1691"/>
                  <a:gd name="T24" fmla="*/ 428 w 468"/>
                  <a:gd name="T25" fmla="*/ 1620 h 1691"/>
                  <a:gd name="T26" fmla="*/ 441 w 468"/>
                  <a:gd name="T27" fmla="*/ 1673 h 1691"/>
                  <a:gd name="T28" fmla="*/ 454 w 468"/>
                  <a:gd name="T29" fmla="*/ 1433 h 1691"/>
                  <a:gd name="T30" fmla="*/ 468 w 468"/>
                  <a:gd name="T31" fmla="*/ 1353 h 1691"/>
                  <a:gd name="T32" fmla="*/ 414 w 468"/>
                  <a:gd name="T33" fmla="*/ 913 h 1691"/>
                  <a:gd name="T34" fmla="*/ 294 w 468"/>
                  <a:gd name="T35" fmla="*/ 500 h 1691"/>
                  <a:gd name="T36" fmla="*/ 254 w 468"/>
                  <a:gd name="T37" fmla="*/ 380 h 1691"/>
                  <a:gd name="T38" fmla="*/ 228 w 468"/>
                  <a:gd name="T39" fmla="*/ 273 h 1691"/>
                  <a:gd name="T40" fmla="*/ 174 w 468"/>
                  <a:gd name="T41" fmla="*/ 153 h 1691"/>
                  <a:gd name="T42" fmla="*/ 148 w 468"/>
                  <a:gd name="T43" fmla="*/ 193 h 1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8" h="1691">
                    <a:moveTo>
                      <a:pt x="148" y="193"/>
                    </a:moveTo>
                    <a:cubicBezTo>
                      <a:pt x="143" y="224"/>
                      <a:pt x="143" y="256"/>
                      <a:pt x="134" y="286"/>
                    </a:cubicBezTo>
                    <a:cubicBezTo>
                      <a:pt x="129" y="301"/>
                      <a:pt x="114" y="311"/>
                      <a:pt x="108" y="326"/>
                    </a:cubicBezTo>
                    <a:cubicBezTo>
                      <a:pt x="97" y="352"/>
                      <a:pt x="90" y="379"/>
                      <a:pt x="81" y="406"/>
                    </a:cubicBezTo>
                    <a:cubicBezTo>
                      <a:pt x="77" y="419"/>
                      <a:pt x="72" y="433"/>
                      <a:pt x="68" y="446"/>
                    </a:cubicBezTo>
                    <a:cubicBezTo>
                      <a:pt x="63" y="459"/>
                      <a:pt x="59" y="473"/>
                      <a:pt x="54" y="486"/>
                    </a:cubicBezTo>
                    <a:cubicBezTo>
                      <a:pt x="50" y="499"/>
                      <a:pt x="41" y="526"/>
                      <a:pt x="41" y="526"/>
                    </a:cubicBezTo>
                    <a:cubicBezTo>
                      <a:pt x="48" y="673"/>
                      <a:pt x="0" y="839"/>
                      <a:pt x="134" y="926"/>
                    </a:cubicBezTo>
                    <a:cubicBezTo>
                      <a:pt x="161" y="1004"/>
                      <a:pt x="129" y="930"/>
                      <a:pt x="188" y="1006"/>
                    </a:cubicBezTo>
                    <a:cubicBezTo>
                      <a:pt x="246" y="1081"/>
                      <a:pt x="296" y="1167"/>
                      <a:pt x="348" y="1246"/>
                    </a:cubicBezTo>
                    <a:cubicBezTo>
                      <a:pt x="388" y="1307"/>
                      <a:pt x="371" y="1276"/>
                      <a:pt x="401" y="1366"/>
                    </a:cubicBezTo>
                    <a:cubicBezTo>
                      <a:pt x="405" y="1379"/>
                      <a:pt x="414" y="1406"/>
                      <a:pt x="414" y="1406"/>
                    </a:cubicBezTo>
                    <a:cubicBezTo>
                      <a:pt x="419" y="1477"/>
                      <a:pt x="421" y="1549"/>
                      <a:pt x="428" y="1620"/>
                    </a:cubicBezTo>
                    <a:cubicBezTo>
                      <a:pt x="430" y="1638"/>
                      <a:pt x="438" y="1691"/>
                      <a:pt x="441" y="1673"/>
                    </a:cubicBezTo>
                    <a:cubicBezTo>
                      <a:pt x="452" y="1594"/>
                      <a:pt x="447" y="1513"/>
                      <a:pt x="454" y="1433"/>
                    </a:cubicBezTo>
                    <a:cubicBezTo>
                      <a:pt x="456" y="1406"/>
                      <a:pt x="463" y="1380"/>
                      <a:pt x="468" y="1353"/>
                    </a:cubicBezTo>
                    <a:cubicBezTo>
                      <a:pt x="459" y="1163"/>
                      <a:pt x="468" y="1068"/>
                      <a:pt x="414" y="913"/>
                    </a:cubicBezTo>
                    <a:cubicBezTo>
                      <a:pt x="394" y="746"/>
                      <a:pt x="344" y="651"/>
                      <a:pt x="294" y="500"/>
                    </a:cubicBezTo>
                    <a:cubicBezTo>
                      <a:pt x="281" y="460"/>
                      <a:pt x="268" y="420"/>
                      <a:pt x="254" y="380"/>
                    </a:cubicBezTo>
                    <a:cubicBezTo>
                      <a:pt x="242" y="345"/>
                      <a:pt x="228" y="273"/>
                      <a:pt x="228" y="273"/>
                    </a:cubicBezTo>
                    <a:cubicBezTo>
                      <a:pt x="215" y="83"/>
                      <a:pt x="228" y="0"/>
                      <a:pt x="174" y="153"/>
                    </a:cubicBezTo>
                    <a:cubicBezTo>
                      <a:pt x="159" y="247"/>
                      <a:pt x="169" y="259"/>
                      <a:pt x="148" y="193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0" name="Freeform 34">
                <a:extLst>
                  <a:ext uri="{FF2B5EF4-FFF2-40B4-BE49-F238E27FC236}">
                    <a16:creationId xmlns:a16="http://schemas.microsoft.com/office/drawing/2014/main" id="{A301F151-74DF-4133-B50C-4B33FA9E6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" y="3507"/>
                <a:ext cx="718" cy="2320"/>
              </a:xfrm>
              <a:custGeom>
                <a:avLst/>
                <a:gdLst>
                  <a:gd name="T0" fmla="*/ 120 w 718"/>
                  <a:gd name="T1" fmla="*/ 333 h 2320"/>
                  <a:gd name="T2" fmla="*/ 374 w 718"/>
                  <a:gd name="T3" fmla="*/ 586 h 2320"/>
                  <a:gd name="T4" fmla="*/ 400 w 718"/>
                  <a:gd name="T5" fmla="*/ 640 h 2320"/>
                  <a:gd name="T6" fmla="*/ 427 w 718"/>
                  <a:gd name="T7" fmla="*/ 720 h 2320"/>
                  <a:gd name="T8" fmla="*/ 334 w 718"/>
                  <a:gd name="T9" fmla="*/ 1573 h 2320"/>
                  <a:gd name="T10" fmla="*/ 254 w 718"/>
                  <a:gd name="T11" fmla="*/ 1840 h 2320"/>
                  <a:gd name="T12" fmla="*/ 214 w 718"/>
                  <a:gd name="T13" fmla="*/ 1960 h 2320"/>
                  <a:gd name="T14" fmla="*/ 200 w 718"/>
                  <a:gd name="T15" fmla="*/ 2000 h 2320"/>
                  <a:gd name="T16" fmla="*/ 187 w 718"/>
                  <a:gd name="T17" fmla="*/ 2320 h 2320"/>
                  <a:gd name="T18" fmla="*/ 254 w 718"/>
                  <a:gd name="T19" fmla="*/ 2146 h 2320"/>
                  <a:gd name="T20" fmla="*/ 307 w 718"/>
                  <a:gd name="T21" fmla="*/ 2053 h 2320"/>
                  <a:gd name="T22" fmla="*/ 360 w 718"/>
                  <a:gd name="T23" fmla="*/ 1973 h 2320"/>
                  <a:gd name="T24" fmla="*/ 374 w 718"/>
                  <a:gd name="T25" fmla="*/ 1933 h 2320"/>
                  <a:gd name="T26" fmla="*/ 427 w 718"/>
                  <a:gd name="T27" fmla="*/ 1853 h 2320"/>
                  <a:gd name="T28" fmla="*/ 467 w 718"/>
                  <a:gd name="T29" fmla="*/ 1773 h 2320"/>
                  <a:gd name="T30" fmla="*/ 520 w 718"/>
                  <a:gd name="T31" fmla="*/ 1640 h 2320"/>
                  <a:gd name="T32" fmla="*/ 574 w 718"/>
                  <a:gd name="T33" fmla="*/ 1506 h 2320"/>
                  <a:gd name="T34" fmla="*/ 694 w 718"/>
                  <a:gd name="T35" fmla="*/ 866 h 2320"/>
                  <a:gd name="T36" fmla="*/ 587 w 718"/>
                  <a:gd name="T37" fmla="*/ 400 h 2320"/>
                  <a:gd name="T38" fmla="*/ 387 w 718"/>
                  <a:gd name="T39" fmla="*/ 253 h 2320"/>
                  <a:gd name="T40" fmla="*/ 347 w 718"/>
                  <a:gd name="T41" fmla="*/ 240 h 2320"/>
                  <a:gd name="T42" fmla="*/ 307 w 718"/>
                  <a:gd name="T43" fmla="*/ 226 h 2320"/>
                  <a:gd name="T44" fmla="*/ 267 w 718"/>
                  <a:gd name="T45" fmla="*/ 213 h 2320"/>
                  <a:gd name="T46" fmla="*/ 227 w 718"/>
                  <a:gd name="T47" fmla="*/ 186 h 2320"/>
                  <a:gd name="T48" fmla="*/ 187 w 718"/>
                  <a:gd name="T49" fmla="*/ 173 h 2320"/>
                  <a:gd name="T50" fmla="*/ 107 w 718"/>
                  <a:gd name="T51" fmla="*/ 106 h 2320"/>
                  <a:gd name="T52" fmla="*/ 0 w 718"/>
                  <a:gd name="T53" fmla="*/ 0 h 2320"/>
                  <a:gd name="T54" fmla="*/ 40 w 718"/>
                  <a:gd name="T55" fmla="*/ 253 h 2320"/>
                  <a:gd name="T56" fmla="*/ 67 w 718"/>
                  <a:gd name="T57" fmla="*/ 293 h 2320"/>
                  <a:gd name="T58" fmla="*/ 120 w 718"/>
                  <a:gd name="T59" fmla="*/ 333 h 2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8" h="2320">
                    <a:moveTo>
                      <a:pt x="120" y="333"/>
                    </a:moveTo>
                    <a:cubicBezTo>
                      <a:pt x="219" y="406"/>
                      <a:pt x="305" y="484"/>
                      <a:pt x="374" y="586"/>
                    </a:cubicBezTo>
                    <a:cubicBezTo>
                      <a:pt x="385" y="603"/>
                      <a:pt x="393" y="621"/>
                      <a:pt x="400" y="640"/>
                    </a:cubicBezTo>
                    <a:cubicBezTo>
                      <a:pt x="410" y="666"/>
                      <a:pt x="427" y="720"/>
                      <a:pt x="427" y="720"/>
                    </a:cubicBezTo>
                    <a:cubicBezTo>
                      <a:pt x="418" y="1070"/>
                      <a:pt x="435" y="1271"/>
                      <a:pt x="334" y="1573"/>
                    </a:cubicBezTo>
                    <a:cubicBezTo>
                      <a:pt x="305" y="1661"/>
                      <a:pt x="283" y="1752"/>
                      <a:pt x="254" y="1840"/>
                    </a:cubicBezTo>
                    <a:cubicBezTo>
                      <a:pt x="241" y="1880"/>
                      <a:pt x="227" y="1920"/>
                      <a:pt x="214" y="1960"/>
                    </a:cubicBezTo>
                    <a:cubicBezTo>
                      <a:pt x="209" y="1973"/>
                      <a:pt x="200" y="2000"/>
                      <a:pt x="200" y="2000"/>
                    </a:cubicBezTo>
                    <a:cubicBezTo>
                      <a:pt x="184" y="2113"/>
                      <a:pt x="175" y="2205"/>
                      <a:pt x="187" y="2320"/>
                    </a:cubicBezTo>
                    <a:cubicBezTo>
                      <a:pt x="207" y="2258"/>
                      <a:pt x="217" y="2201"/>
                      <a:pt x="254" y="2146"/>
                    </a:cubicBezTo>
                    <a:cubicBezTo>
                      <a:pt x="284" y="2054"/>
                      <a:pt x="243" y="2166"/>
                      <a:pt x="307" y="2053"/>
                    </a:cubicBezTo>
                    <a:cubicBezTo>
                      <a:pt x="359" y="1962"/>
                      <a:pt x="266" y="2067"/>
                      <a:pt x="360" y="1973"/>
                    </a:cubicBezTo>
                    <a:cubicBezTo>
                      <a:pt x="365" y="1960"/>
                      <a:pt x="367" y="1945"/>
                      <a:pt x="374" y="1933"/>
                    </a:cubicBezTo>
                    <a:cubicBezTo>
                      <a:pt x="390" y="1905"/>
                      <a:pt x="427" y="1853"/>
                      <a:pt x="427" y="1853"/>
                    </a:cubicBezTo>
                    <a:cubicBezTo>
                      <a:pt x="471" y="1717"/>
                      <a:pt x="402" y="1918"/>
                      <a:pt x="467" y="1773"/>
                    </a:cubicBezTo>
                    <a:cubicBezTo>
                      <a:pt x="487" y="1729"/>
                      <a:pt x="503" y="1685"/>
                      <a:pt x="520" y="1640"/>
                    </a:cubicBezTo>
                    <a:cubicBezTo>
                      <a:pt x="540" y="1588"/>
                      <a:pt x="542" y="1553"/>
                      <a:pt x="574" y="1506"/>
                    </a:cubicBezTo>
                    <a:cubicBezTo>
                      <a:pt x="609" y="1291"/>
                      <a:pt x="669" y="1083"/>
                      <a:pt x="694" y="866"/>
                    </a:cubicBezTo>
                    <a:cubicBezTo>
                      <a:pt x="680" y="573"/>
                      <a:pt x="718" y="594"/>
                      <a:pt x="587" y="400"/>
                    </a:cubicBezTo>
                    <a:cubicBezTo>
                      <a:pt x="531" y="317"/>
                      <a:pt x="475" y="282"/>
                      <a:pt x="387" y="253"/>
                    </a:cubicBezTo>
                    <a:cubicBezTo>
                      <a:pt x="374" y="249"/>
                      <a:pt x="360" y="244"/>
                      <a:pt x="347" y="240"/>
                    </a:cubicBezTo>
                    <a:cubicBezTo>
                      <a:pt x="334" y="235"/>
                      <a:pt x="320" y="231"/>
                      <a:pt x="307" y="226"/>
                    </a:cubicBezTo>
                    <a:cubicBezTo>
                      <a:pt x="294" y="222"/>
                      <a:pt x="267" y="213"/>
                      <a:pt x="267" y="213"/>
                    </a:cubicBezTo>
                    <a:cubicBezTo>
                      <a:pt x="254" y="204"/>
                      <a:pt x="241" y="193"/>
                      <a:pt x="227" y="186"/>
                    </a:cubicBezTo>
                    <a:cubicBezTo>
                      <a:pt x="214" y="180"/>
                      <a:pt x="199" y="181"/>
                      <a:pt x="187" y="173"/>
                    </a:cubicBezTo>
                    <a:cubicBezTo>
                      <a:pt x="158" y="154"/>
                      <a:pt x="136" y="125"/>
                      <a:pt x="107" y="106"/>
                    </a:cubicBezTo>
                    <a:cubicBezTo>
                      <a:pt x="77" y="61"/>
                      <a:pt x="39" y="39"/>
                      <a:pt x="0" y="0"/>
                    </a:cubicBezTo>
                    <a:cubicBezTo>
                      <a:pt x="6" y="70"/>
                      <a:pt x="4" y="181"/>
                      <a:pt x="40" y="253"/>
                    </a:cubicBezTo>
                    <a:cubicBezTo>
                      <a:pt x="47" y="267"/>
                      <a:pt x="55" y="282"/>
                      <a:pt x="67" y="293"/>
                    </a:cubicBezTo>
                    <a:cubicBezTo>
                      <a:pt x="108" y="329"/>
                      <a:pt x="191" y="367"/>
                      <a:pt x="120" y="333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1" name="Freeform 35">
                <a:extLst>
                  <a:ext uri="{FF2B5EF4-FFF2-40B4-BE49-F238E27FC236}">
                    <a16:creationId xmlns:a16="http://schemas.microsoft.com/office/drawing/2014/main" id="{48FF25AA-6E56-4CEA-9530-92377A457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4467"/>
                <a:ext cx="1034" cy="1365"/>
              </a:xfrm>
              <a:custGeom>
                <a:avLst/>
                <a:gdLst>
                  <a:gd name="T0" fmla="*/ 806 w 1034"/>
                  <a:gd name="T1" fmla="*/ 0 h 1365"/>
                  <a:gd name="T2" fmla="*/ 659 w 1034"/>
                  <a:gd name="T3" fmla="*/ 693 h 1365"/>
                  <a:gd name="T4" fmla="*/ 433 w 1034"/>
                  <a:gd name="T5" fmla="*/ 826 h 1365"/>
                  <a:gd name="T6" fmla="*/ 393 w 1034"/>
                  <a:gd name="T7" fmla="*/ 853 h 1365"/>
                  <a:gd name="T8" fmla="*/ 313 w 1034"/>
                  <a:gd name="T9" fmla="*/ 880 h 1365"/>
                  <a:gd name="T10" fmla="*/ 193 w 1034"/>
                  <a:gd name="T11" fmla="*/ 986 h 1365"/>
                  <a:gd name="T12" fmla="*/ 6 w 1034"/>
                  <a:gd name="T13" fmla="*/ 1346 h 1365"/>
                  <a:gd name="T14" fmla="*/ 33 w 1034"/>
                  <a:gd name="T15" fmla="*/ 1293 h 1365"/>
                  <a:gd name="T16" fmla="*/ 113 w 1034"/>
                  <a:gd name="T17" fmla="*/ 1240 h 1365"/>
                  <a:gd name="T18" fmla="*/ 459 w 1034"/>
                  <a:gd name="T19" fmla="*/ 1226 h 1365"/>
                  <a:gd name="T20" fmla="*/ 606 w 1034"/>
                  <a:gd name="T21" fmla="*/ 1186 h 1365"/>
                  <a:gd name="T22" fmla="*/ 833 w 1034"/>
                  <a:gd name="T23" fmla="*/ 973 h 1365"/>
                  <a:gd name="T24" fmla="*/ 899 w 1034"/>
                  <a:gd name="T25" fmla="*/ 800 h 1365"/>
                  <a:gd name="T26" fmla="*/ 926 w 1034"/>
                  <a:gd name="T27" fmla="*/ 693 h 1365"/>
                  <a:gd name="T28" fmla="*/ 873 w 1034"/>
                  <a:gd name="T29" fmla="*/ 120 h 1365"/>
                  <a:gd name="T30" fmla="*/ 806 w 1034"/>
                  <a:gd name="T31" fmla="*/ 0 h 1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4" h="1365">
                    <a:moveTo>
                      <a:pt x="806" y="0"/>
                    </a:moveTo>
                    <a:cubicBezTo>
                      <a:pt x="893" y="269"/>
                      <a:pt x="814" y="486"/>
                      <a:pt x="659" y="693"/>
                    </a:cubicBezTo>
                    <a:cubicBezTo>
                      <a:pt x="632" y="730"/>
                      <a:pt x="471" y="807"/>
                      <a:pt x="433" y="826"/>
                    </a:cubicBezTo>
                    <a:cubicBezTo>
                      <a:pt x="419" y="833"/>
                      <a:pt x="408" y="846"/>
                      <a:pt x="393" y="853"/>
                    </a:cubicBezTo>
                    <a:cubicBezTo>
                      <a:pt x="367" y="865"/>
                      <a:pt x="313" y="880"/>
                      <a:pt x="313" y="880"/>
                    </a:cubicBezTo>
                    <a:cubicBezTo>
                      <a:pt x="222" y="971"/>
                      <a:pt x="265" y="939"/>
                      <a:pt x="193" y="986"/>
                    </a:cubicBezTo>
                    <a:cubicBezTo>
                      <a:pt x="116" y="1100"/>
                      <a:pt x="50" y="1216"/>
                      <a:pt x="6" y="1346"/>
                    </a:cubicBezTo>
                    <a:cubicBezTo>
                      <a:pt x="0" y="1365"/>
                      <a:pt x="19" y="1307"/>
                      <a:pt x="33" y="1293"/>
                    </a:cubicBezTo>
                    <a:cubicBezTo>
                      <a:pt x="56" y="1270"/>
                      <a:pt x="86" y="1258"/>
                      <a:pt x="113" y="1240"/>
                    </a:cubicBezTo>
                    <a:cubicBezTo>
                      <a:pt x="209" y="1176"/>
                      <a:pt x="344" y="1231"/>
                      <a:pt x="459" y="1226"/>
                    </a:cubicBezTo>
                    <a:cubicBezTo>
                      <a:pt x="508" y="1214"/>
                      <a:pt x="562" y="1211"/>
                      <a:pt x="606" y="1186"/>
                    </a:cubicBezTo>
                    <a:cubicBezTo>
                      <a:pt x="704" y="1132"/>
                      <a:pt x="757" y="1049"/>
                      <a:pt x="833" y="973"/>
                    </a:cubicBezTo>
                    <a:cubicBezTo>
                      <a:pt x="849" y="909"/>
                      <a:pt x="882" y="866"/>
                      <a:pt x="899" y="800"/>
                    </a:cubicBezTo>
                    <a:cubicBezTo>
                      <a:pt x="908" y="764"/>
                      <a:pt x="926" y="693"/>
                      <a:pt x="926" y="693"/>
                    </a:cubicBezTo>
                    <a:cubicBezTo>
                      <a:pt x="941" y="521"/>
                      <a:pt x="1034" y="225"/>
                      <a:pt x="873" y="120"/>
                    </a:cubicBezTo>
                    <a:cubicBezTo>
                      <a:pt x="852" y="78"/>
                      <a:pt x="827" y="41"/>
                      <a:pt x="806" y="0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32" name="Group 36">
              <a:extLst>
                <a:ext uri="{FF2B5EF4-FFF2-40B4-BE49-F238E27FC236}">
                  <a16:creationId xmlns:a16="http://schemas.microsoft.com/office/drawing/2014/main" id="{9F907635-E933-46E1-B003-E61BBCD2A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7" y="6494"/>
              <a:ext cx="150" cy="507"/>
              <a:chOff x="1070" y="3454"/>
              <a:chExt cx="884" cy="2120"/>
            </a:xfrm>
          </p:grpSpPr>
          <p:sp>
            <p:nvSpPr>
              <p:cNvPr id="4133" name="Freeform 37">
                <a:extLst>
                  <a:ext uri="{FF2B5EF4-FFF2-40B4-BE49-F238E27FC236}">
                    <a16:creationId xmlns:a16="http://schemas.microsoft.com/office/drawing/2014/main" id="{007A6435-A793-471A-82F7-28C9BD881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4574"/>
                <a:ext cx="444" cy="413"/>
              </a:xfrm>
              <a:custGeom>
                <a:avLst/>
                <a:gdLst>
                  <a:gd name="T0" fmla="*/ 37 w 444"/>
                  <a:gd name="T1" fmla="*/ 93 h 413"/>
                  <a:gd name="T2" fmla="*/ 143 w 444"/>
                  <a:gd name="T3" fmla="*/ 13 h 413"/>
                  <a:gd name="T4" fmla="*/ 330 w 444"/>
                  <a:gd name="T5" fmla="*/ 39 h 413"/>
                  <a:gd name="T6" fmla="*/ 397 w 444"/>
                  <a:gd name="T7" fmla="*/ 119 h 413"/>
                  <a:gd name="T8" fmla="*/ 410 w 444"/>
                  <a:gd name="T9" fmla="*/ 333 h 413"/>
                  <a:gd name="T10" fmla="*/ 370 w 444"/>
                  <a:gd name="T11" fmla="*/ 359 h 413"/>
                  <a:gd name="T12" fmla="*/ 263 w 444"/>
                  <a:gd name="T13" fmla="*/ 413 h 413"/>
                  <a:gd name="T14" fmla="*/ 103 w 444"/>
                  <a:gd name="T15" fmla="*/ 399 h 413"/>
                  <a:gd name="T16" fmla="*/ 37 w 444"/>
                  <a:gd name="T17" fmla="*/ 9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13">
                    <a:moveTo>
                      <a:pt x="37" y="93"/>
                    </a:moveTo>
                    <a:cubicBezTo>
                      <a:pt x="58" y="29"/>
                      <a:pt x="84" y="32"/>
                      <a:pt x="143" y="13"/>
                    </a:cubicBezTo>
                    <a:cubicBezTo>
                      <a:pt x="206" y="19"/>
                      <a:pt x="281" y="0"/>
                      <a:pt x="330" y="39"/>
                    </a:cubicBezTo>
                    <a:cubicBezTo>
                      <a:pt x="357" y="61"/>
                      <a:pt x="372" y="94"/>
                      <a:pt x="397" y="119"/>
                    </a:cubicBezTo>
                    <a:cubicBezTo>
                      <a:pt x="425" y="206"/>
                      <a:pt x="444" y="229"/>
                      <a:pt x="410" y="333"/>
                    </a:cubicBezTo>
                    <a:cubicBezTo>
                      <a:pt x="405" y="348"/>
                      <a:pt x="384" y="351"/>
                      <a:pt x="370" y="359"/>
                    </a:cubicBezTo>
                    <a:cubicBezTo>
                      <a:pt x="335" y="378"/>
                      <a:pt x="263" y="413"/>
                      <a:pt x="263" y="413"/>
                    </a:cubicBezTo>
                    <a:cubicBezTo>
                      <a:pt x="210" y="408"/>
                      <a:pt x="155" y="409"/>
                      <a:pt x="103" y="399"/>
                    </a:cubicBezTo>
                    <a:cubicBezTo>
                      <a:pt x="0" y="378"/>
                      <a:pt x="37" y="125"/>
                      <a:pt x="37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4" name="Freeform 38">
                <a:extLst>
                  <a:ext uri="{FF2B5EF4-FFF2-40B4-BE49-F238E27FC236}">
                    <a16:creationId xmlns:a16="http://schemas.microsoft.com/office/drawing/2014/main" id="{1E0CDFE1-734C-4204-B3B1-60F4FA75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" y="5161"/>
                <a:ext cx="444" cy="413"/>
              </a:xfrm>
              <a:custGeom>
                <a:avLst/>
                <a:gdLst>
                  <a:gd name="T0" fmla="*/ 37 w 444"/>
                  <a:gd name="T1" fmla="*/ 93 h 413"/>
                  <a:gd name="T2" fmla="*/ 143 w 444"/>
                  <a:gd name="T3" fmla="*/ 13 h 413"/>
                  <a:gd name="T4" fmla="*/ 330 w 444"/>
                  <a:gd name="T5" fmla="*/ 39 h 413"/>
                  <a:gd name="T6" fmla="*/ 397 w 444"/>
                  <a:gd name="T7" fmla="*/ 119 h 413"/>
                  <a:gd name="T8" fmla="*/ 410 w 444"/>
                  <a:gd name="T9" fmla="*/ 333 h 413"/>
                  <a:gd name="T10" fmla="*/ 370 w 444"/>
                  <a:gd name="T11" fmla="*/ 359 h 413"/>
                  <a:gd name="T12" fmla="*/ 263 w 444"/>
                  <a:gd name="T13" fmla="*/ 413 h 413"/>
                  <a:gd name="T14" fmla="*/ 103 w 444"/>
                  <a:gd name="T15" fmla="*/ 399 h 413"/>
                  <a:gd name="T16" fmla="*/ 37 w 444"/>
                  <a:gd name="T17" fmla="*/ 9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13">
                    <a:moveTo>
                      <a:pt x="37" y="93"/>
                    </a:moveTo>
                    <a:cubicBezTo>
                      <a:pt x="58" y="29"/>
                      <a:pt x="84" y="32"/>
                      <a:pt x="143" y="13"/>
                    </a:cubicBezTo>
                    <a:cubicBezTo>
                      <a:pt x="206" y="19"/>
                      <a:pt x="281" y="0"/>
                      <a:pt x="330" y="39"/>
                    </a:cubicBezTo>
                    <a:cubicBezTo>
                      <a:pt x="357" y="61"/>
                      <a:pt x="372" y="94"/>
                      <a:pt x="397" y="119"/>
                    </a:cubicBezTo>
                    <a:cubicBezTo>
                      <a:pt x="425" y="206"/>
                      <a:pt x="444" y="229"/>
                      <a:pt x="410" y="333"/>
                    </a:cubicBezTo>
                    <a:cubicBezTo>
                      <a:pt x="405" y="348"/>
                      <a:pt x="384" y="351"/>
                      <a:pt x="370" y="359"/>
                    </a:cubicBezTo>
                    <a:cubicBezTo>
                      <a:pt x="335" y="378"/>
                      <a:pt x="263" y="413"/>
                      <a:pt x="263" y="413"/>
                    </a:cubicBezTo>
                    <a:cubicBezTo>
                      <a:pt x="210" y="408"/>
                      <a:pt x="155" y="409"/>
                      <a:pt x="103" y="399"/>
                    </a:cubicBezTo>
                    <a:cubicBezTo>
                      <a:pt x="0" y="378"/>
                      <a:pt x="37" y="125"/>
                      <a:pt x="37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5" name="Freeform 39">
                <a:extLst>
                  <a:ext uri="{FF2B5EF4-FFF2-40B4-BE49-F238E27FC236}">
                    <a16:creationId xmlns:a16="http://schemas.microsoft.com/office/drawing/2014/main" id="{2DF58A84-9D4F-42C5-A06A-FC7313F23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" y="4068"/>
                <a:ext cx="444" cy="413"/>
              </a:xfrm>
              <a:custGeom>
                <a:avLst/>
                <a:gdLst>
                  <a:gd name="T0" fmla="*/ 37 w 444"/>
                  <a:gd name="T1" fmla="*/ 93 h 413"/>
                  <a:gd name="T2" fmla="*/ 143 w 444"/>
                  <a:gd name="T3" fmla="*/ 13 h 413"/>
                  <a:gd name="T4" fmla="*/ 330 w 444"/>
                  <a:gd name="T5" fmla="*/ 39 h 413"/>
                  <a:gd name="T6" fmla="*/ 397 w 444"/>
                  <a:gd name="T7" fmla="*/ 119 h 413"/>
                  <a:gd name="T8" fmla="*/ 410 w 444"/>
                  <a:gd name="T9" fmla="*/ 333 h 413"/>
                  <a:gd name="T10" fmla="*/ 370 w 444"/>
                  <a:gd name="T11" fmla="*/ 359 h 413"/>
                  <a:gd name="T12" fmla="*/ 263 w 444"/>
                  <a:gd name="T13" fmla="*/ 413 h 413"/>
                  <a:gd name="T14" fmla="*/ 103 w 444"/>
                  <a:gd name="T15" fmla="*/ 399 h 413"/>
                  <a:gd name="T16" fmla="*/ 37 w 444"/>
                  <a:gd name="T17" fmla="*/ 9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13">
                    <a:moveTo>
                      <a:pt x="37" y="93"/>
                    </a:moveTo>
                    <a:cubicBezTo>
                      <a:pt x="58" y="29"/>
                      <a:pt x="84" y="32"/>
                      <a:pt x="143" y="13"/>
                    </a:cubicBezTo>
                    <a:cubicBezTo>
                      <a:pt x="206" y="19"/>
                      <a:pt x="281" y="0"/>
                      <a:pt x="330" y="39"/>
                    </a:cubicBezTo>
                    <a:cubicBezTo>
                      <a:pt x="357" y="61"/>
                      <a:pt x="372" y="94"/>
                      <a:pt x="397" y="119"/>
                    </a:cubicBezTo>
                    <a:cubicBezTo>
                      <a:pt x="425" y="206"/>
                      <a:pt x="444" y="229"/>
                      <a:pt x="410" y="333"/>
                    </a:cubicBezTo>
                    <a:cubicBezTo>
                      <a:pt x="405" y="348"/>
                      <a:pt x="384" y="351"/>
                      <a:pt x="370" y="359"/>
                    </a:cubicBezTo>
                    <a:cubicBezTo>
                      <a:pt x="335" y="378"/>
                      <a:pt x="263" y="413"/>
                      <a:pt x="263" y="413"/>
                    </a:cubicBezTo>
                    <a:cubicBezTo>
                      <a:pt x="210" y="408"/>
                      <a:pt x="155" y="409"/>
                      <a:pt x="103" y="399"/>
                    </a:cubicBezTo>
                    <a:cubicBezTo>
                      <a:pt x="0" y="378"/>
                      <a:pt x="37" y="125"/>
                      <a:pt x="37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6" name="Freeform 40">
                <a:extLst>
                  <a:ext uri="{FF2B5EF4-FFF2-40B4-BE49-F238E27FC236}">
                    <a16:creationId xmlns:a16="http://schemas.microsoft.com/office/drawing/2014/main" id="{FAF56EC9-6FD4-4689-90B8-2CD35F094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" y="3454"/>
                <a:ext cx="444" cy="413"/>
              </a:xfrm>
              <a:custGeom>
                <a:avLst/>
                <a:gdLst>
                  <a:gd name="T0" fmla="*/ 37 w 444"/>
                  <a:gd name="T1" fmla="*/ 93 h 413"/>
                  <a:gd name="T2" fmla="*/ 143 w 444"/>
                  <a:gd name="T3" fmla="*/ 13 h 413"/>
                  <a:gd name="T4" fmla="*/ 330 w 444"/>
                  <a:gd name="T5" fmla="*/ 39 h 413"/>
                  <a:gd name="T6" fmla="*/ 397 w 444"/>
                  <a:gd name="T7" fmla="*/ 119 h 413"/>
                  <a:gd name="T8" fmla="*/ 410 w 444"/>
                  <a:gd name="T9" fmla="*/ 333 h 413"/>
                  <a:gd name="T10" fmla="*/ 370 w 444"/>
                  <a:gd name="T11" fmla="*/ 359 h 413"/>
                  <a:gd name="T12" fmla="*/ 263 w 444"/>
                  <a:gd name="T13" fmla="*/ 413 h 413"/>
                  <a:gd name="T14" fmla="*/ 103 w 444"/>
                  <a:gd name="T15" fmla="*/ 399 h 413"/>
                  <a:gd name="T16" fmla="*/ 37 w 444"/>
                  <a:gd name="T17" fmla="*/ 9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13">
                    <a:moveTo>
                      <a:pt x="37" y="93"/>
                    </a:moveTo>
                    <a:cubicBezTo>
                      <a:pt x="58" y="29"/>
                      <a:pt x="84" y="32"/>
                      <a:pt x="143" y="13"/>
                    </a:cubicBezTo>
                    <a:cubicBezTo>
                      <a:pt x="206" y="19"/>
                      <a:pt x="281" y="0"/>
                      <a:pt x="330" y="39"/>
                    </a:cubicBezTo>
                    <a:cubicBezTo>
                      <a:pt x="357" y="61"/>
                      <a:pt x="372" y="94"/>
                      <a:pt x="397" y="119"/>
                    </a:cubicBezTo>
                    <a:cubicBezTo>
                      <a:pt x="425" y="206"/>
                      <a:pt x="444" y="229"/>
                      <a:pt x="410" y="333"/>
                    </a:cubicBezTo>
                    <a:cubicBezTo>
                      <a:pt x="405" y="348"/>
                      <a:pt x="384" y="351"/>
                      <a:pt x="370" y="359"/>
                    </a:cubicBezTo>
                    <a:cubicBezTo>
                      <a:pt x="335" y="378"/>
                      <a:pt x="263" y="413"/>
                      <a:pt x="263" y="413"/>
                    </a:cubicBezTo>
                    <a:cubicBezTo>
                      <a:pt x="210" y="408"/>
                      <a:pt x="155" y="409"/>
                      <a:pt x="103" y="399"/>
                    </a:cubicBezTo>
                    <a:cubicBezTo>
                      <a:pt x="0" y="378"/>
                      <a:pt x="37" y="125"/>
                      <a:pt x="37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137" name="AutoShape 41">
              <a:extLst>
                <a:ext uri="{FF2B5EF4-FFF2-40B4-BE49-F238E27FC236}">
                  <a16:creationId xmlns:a16="http://schemas.microsoft.com/office/drawing/2014/main" id="{06A3E82F-8DE5-4B05-A14E-8C375F108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674"/>
              <a:ext cx="773" cy="800"/>
            </a:xfrm>
            <a:prstGeom prst="star32">
              <a:avLst>
                <a:gd name="adj" fmla="val 37500"/>
              </a:avLst>
            </a:prstGeom>
            <a:solidFill>
              <a:srgbClr val="FFFF99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8" name="Freeform 42">
              <a:extLst>
                <a:ext uri="{FF2B5EF4-FFF2-40B4-BE49-F238E27FC236}">
                  <a16:creationId xmlns:a16="http://schemas.microsoft.com/office/drawing/2014/main" id="{F83835BB-12CF-4EB8-B4AF-67780A306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7470"/>
              <a:ext cx="64" cy="65"/>
            </a:xfrm>
            <a:custGeom>
              <a:avLst/>
              <a:gdLst>
                <a:gd name="T0" fmla="*/ 360 w 773"/>
                <a:gd name="T1" fmla="*/ 0 h 827"/>
                <a:gd name="T2" fmla="*/ 93 w 773"/>
                <a:gd name="T3" fmla="*/ 307 h 827"/>
                <a:gd name="T4" fmla="*/ 80 w 773"/>
                <a:gd name="T5" fmla="*/ 774 h 827"/>
                <a:gd name="T6" fmla="*/ 573 w 773"/>
                <a:gd name="T7" fmla="*/ 627 h 827"/>
                <a:gd name="T8" fmla="*/ 773 w 773"/>
                <a:gd name="T9" fmla="*/ 134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3" h="827">
                  <a:moveTo>
                    <a:pt x="360" y="0"/>
                  </a:moveTo>
                  <a:cubicBezTo>
                    <a:pt x="250" y="89"/>
                    <a:pt x="140" y="178"/>
                    <a:pt x="93" y="307"/>
                  </a:cubicBezTo>
                  <a:cubicBezTo>
                    <a:pt x="46" y="436"/>
                    <a:pt x="0" y="721"/>
                    <a:pt x="80" y="774"/>
                  </a:cubicBezTo>
                  <a:cubicBezTo>
                    <a:pt x="160" y="827"/>
                    <a:pt x="458" y="734"/>
                    <a:pt x="573" y="627"/>
                  </a:cubicBezTo>
                  <a:cubicBezTo>
                    <a:pt x="688" y="520"/>
                    <a:pt x="740" y="216"/>
                    <a:pt x="773" y="13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9" name="Freeform 43">
              <a:extLst>
                <a:ext uri="{FF2B5EF4-FFF2-40B4-BE49-F238E27FC236}">
                  <a16:creationId xmlns:a16="http://schemas.microsoft.com/office/drawing/2014/main" id="{C25E4F51-5870-4F08-A61E-052C536B2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7470"/>
              <a:ext cx="40" cy="41"/>
            </a:xfrm>
            <a:custGeom>
              <a:avLst/>
              <a:gdLst>
                <a:gd name="T0" fmla="*/ 111 w 484"/>
                <a:gd name="T1" fmla="*/ 0 h 527"/>
                <a:gd name="T2" fmla="*/ 4 w 484"/>
                <a:gd name="T3" fmla="*/ 427 h 527"/>
                <a:gd name="T4" fmla="*/ 84 w 484"/>
                <a:gd name="T5" fmla="*/ 480 h 527"/>
                <a:gd name="T6" fmla="*/ 484 w 484"/>
                <a:gd name="T7" fmla="*/ 14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4" h="527">
                  <a:moveTo>
                    <a:pt x="111" y="0"/>
                  </a:moveTo>
                  <a:cubicBezTo>
                    <a:pt x="59" y="173"/>
                    <a:pt x="8" y="347"/>
                    <a:pt x="4" y="427"/>
                  </a:cubicBezTo>
                  <a:cubicBezTo>
                    <a:pt x="0" y="507"/>
                    <a:pt x="4" y="527"/>
                    <a:pt x="84" y="480"/>
                  </a:cubicBezTo>
                  <a:cubicBezTo>
                    <a:pt x="164" y="433"/>
                    <a:pt x="324" y="290"/>
                    <a:pt x="484" y="147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0" name="Freeform 44">
              <a:extLst>
                <a:ext uri="{FF2B5EF4-FFF2-40B4-BE49-F238E27FC236}">
                  <a16:creationId xmlns:a16="http://schemas.microsoft.com/office/drawing/2014/main" id="{49B13D8C-7D02-4FD7-AF1C-321C745E3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" y="7550"/>
              <a:ext cx="312" cy="116"/>
            </a:xfrm>
            <a:custGeom>
              <a:avLst/>
              <a:gdLst>
                <a:gd name="T0" fmla="*/ 1795 w 3766"/>
                <a:gd name="T1" fmla="*/ 202 h 1481"/>
                <a:gd name="T2" fmla="*/ 1035 w 3766"/>
                <a:gd name="T3" fmla="*/ 28 h 1481"/>
                <a:gd name="T4" fmla="*/ 289 w 3766"/>
                <a:gd name="T5" fmla="*/ 202 h 1481"/>
                <a:gd name="T6" fmla="*/ 262 w 3766"/>
                <a:gd name="T7" fmla="*/ 1162 h 1481"/>
                <a:gd name="T8" fmla="*/ 1862 w 3766"/>
                <a:gd name="T9" fmla="*/ 1468 h 1481"/>
                <a:gd name="T10" fmla="*/ 3315 w 3766"/>
                <a:gd name="T11" fmla="*/ 1242 h 1481"/>
                <a:gd name="T12" fmla="*/ 3662 w 3766"/>
                <a:gd name="T13" fmla="*/ 202 h 1481"/>
                <a:gd name="T14" fmla="*/ 2689 w 3766"/>
                <a:gd name="T15" fmla="*/ 28 h 1481"/>
                <a:gd name="T16" fmla="*/ 1955 w 3766"/>
                <a:gd name="T17" fmla="*/ 175 h 1481"/>
                <a:gd name="T18" fmla="*/ 1795 w 3766"/>
                <a:gd name="T19" fmla="*/ 20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6" h="1481">
                  <a:moveTo>
                    <a:pt x="1795" y="202"/>
                  </a:moveTo>
                  <a:cubicBezTo>
                    <a:pt x="1642" y="178"/>
                    <a:pt x="1286" y="28"/>
                    <a:pt x="1035" y="28"/>
                  </a:cubicBezTo>
                  <a:cubicBezTo>
                    <a:pt x="784" y="28"/>
                    <a:pt x="418" y="13"/>
                    <a:pt x="289" y="202"/>
                  </a:cubicBezTo>
                  <a:cubicBezTo>
                    <a:pt x="160" y="391"/>
                    <a:pt x="0" y="951"/>
                    <a:pt x="262" y="1162"/>
                  </a:cubicBezTo>
                  <a:cubicBezTo>
                    <a:pt x="524" y="1373"/>
                    <a:pt x="1353" y="1455"/>
                    <a:pt x="1862" y="1468"/>
                  </a:cubicBezTo>
                  <a:cubicBezTo>
                    <a:pt x="2371" y="1481"/>
                    <a:pt x="3015" y="1453"/>
                    <a:pt x="3315" y="1242"/>
                  </a:cubicBezTo>
                  <a:cubicBezTo>
                    <a:pt x="3615" y="1031"/>
                    <a:pt x="3766" y="404"/>
                    <a:pt x="3662" y="202"/>
                  </a:cubicBezTo>
                  <a:cubicBezTo>
                    <a:pt x="3558" y="0"/>
                    <a:pt x="2973" y="32"/>
                    <a:pt x="2689" y="28"/>
                  </a:cubicBezTo>
                  <a:cubicBezTo>
                    <a:pt x="2405" y="24"/>
                    <a:pt x="2104" y="146"/>
                    <a:pt x="1955" y="175"/>
                  </a:cubicBezTo>
                  <a:cubicBezTo>
                    <a:pt x="1806" y="204"/>
                    <a:pt x="1948" y="226"/>
                    <a:pt x="1795" y="20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1" name="Freeform 45">
              <a:extLst>
                <a:ext uri="{FF2B5EF4-FFF2-40B4-BE49-F238E27FC236}">
                  <a16:creationId xmlns:a16="http://schemas.microsoft.com/office/drawing/2014/main" id="{0F157567-540D-49FB-B32C-E8AD069C74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22" y="7452"/>
              <a:ext cx="64" cy="65"/>
            </a:xfrm>
            <a:custGeom>
              <a:avLst/>
              <a:gdLst>
                <a:gd name="T0" fmla="*/ 360 w 773"/>
                <a:gd name="T1" fmla="*/ 0 h 827"/>
                <a:gd name="T2" fmla="*/ 93 w 773"/>
                <a:gd name="T3" fmla="*/ 307 h 827"/>
                <a:gd name="T4" fmla="*/ 80 w 773"/>
                <a:gd name="T5" fmla="*/ 774 h 827"/>
                <a:gd name="T6" fmla="*/ 573 w 773"/>
                <a:gd name="T7" fmla="*/ 627 h 827"/>
                <a:gd name="T8" fmla="*/ 773 w 773"/>
                <a:gd name="T9" fmla="*/ 134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3" h="827">
                  <a:moveTo>
                    <a:pt x="360" y="0"/>
                  </a:moveTo>
                  <a:cubicBezTo>
                    <a:pt x="250" y="89"/>
                    <a:pt x="140" y="178"/>
                    <a:pt x="93" y="307"/>
                  </a:cubicBezTo>
                  <a:cubicBezTo>
                    <a:pt x="46" y="436"/>
                    <a:pt x="0" y="721"/>
                    <a:pt x="80" y="774"/>
                  </a:cubicBezTo>
                  <a:cubicBezTo>
                    <a:pt x="160" y="827"/>
                    <a:pt x="458" y="734"/>
                    <a:pt x="573" y="627"/>
                  </a:cubicBezTo>
                  <a:cubicBezTo>
                    <a:pt x="688" y="520"/>
                    <a:pt x="740" y="216"/>
                    <a:pt x="773" y="13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2" name="Freeform 46">
              <a:extLst>
                <a:ext uri="{FF2B5EF4-FFF2-40B4-BE49-F238E27FC236}">
                  <a16:creationId xmlns:a16="http://schemas.microsoft.com/office/drawing/2014/main" id="{B163C925-0026-4942-B308-E7DE194746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23" y="7452"/>
              <a:ext cx="40" cy="41"/>
            </a:xfrm>
            <a:custGeom>
              <a:avLst/>
              <a:gdLst>
                <a:gd name="T0" fmla="*/ 111 w 484"/>
                <a:gd name="T1" fmla="*/ 0 h 527"/>
                <a:gd name="T2" fmla="*/ 4 w 484"/>
                <a:gd name="T3" fmla="*/ 427 h 527"/>
                <a:gd name="T4" fmla="*/ 84 w 484"/>
                <a:gd name="T5" fmla="*/ 480 h 527"/>
                <a:gd name="T6" fmla="*/ 484 w 484"/>
                <a:gd name="T7" fmla="*/ 14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4" h="527">
                  <a:moveTo>
                    <a:pt x="111" y="0"/>
                  </a:moveTo>
                  <a:cubicBezTo>
                    <a:pt x="59" y="173"/>
                    <a:pt x="8" y="347"/>
                    <a:pt x="4" y="427"/>
                  </a:cubicBezTo>
                  <a:cubicBezTo>
                    <a:pt x="0" y="507"/>
                    <a:pt x="4" y="527"/>
                    <a:pt x="84" y="480"/>
                  </a:cubicBezTo>
                  <a:cubicBezTo>
                    <a:pt x="164" y="433"/>
                    <a:pt x="324" y="290"/>
                    <a:pt x="484" y="147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3" name="Freeform 47">
              <a:extLst>
                <a:ext uri="{FF2B5EF4-FFF2-40B4-BE49-F238E27FC236}">
                  <a16:creationId xmlns:a16="http://schemas.microsoft.com/office/drawing/2014/main" id="{1CF317EF-387F-4E1F-A661-DA9F78BC0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7528"/>
              <a:ext cx="47" cy="40"/>
            </a:xfrm>
            <a:custGeom>
              <a:avLst/>
              <a:gdLst>
                <a:gd name="T0" fmla="*/ 442 w 575"/>
                <a:gd name="T1" fmla="*/ 0 h 513"/>
                <a:gd name="T2" fmla="*/ 229 w 575"/>
                <a:gd name="T3" fmla="*/ 13 h 513"/>
                <a:gd name="T4" fmla="*/ 175 w 575"/>
                <a:gd name="T5" fmla="*/ 80 h 513"/>
                <a:gd name="T6" fmla="*/ 95 w 575"/>
                <a:gd name="T7" fmla="*/ 240 h 513"/>
                <a:gd name="T8" fmla="*/ 135 w 575"/>
                <a:gd name="T9" fmla="*/ 466 h 513"/>
                <a:gd name="T10" fmla="*/ 149 w 575"/>
                <a:gd name="T11" fmla="*/ 426 h 513"/>
                <a:gd name="T12" fmla="*/ 215 w 575"/>
                <a:gd name="T13" fmla="*/ 373 h 513"/>
                <a:gd name="T14" fmla="*/ 362 w 575"/>
                <a:gd name="T15" fmla="*/ 160 h 513"/>
                <a:gd name="T16" fmla="*/ 482 w 575"/>
                <a:gd name="T17" fmla="*/ 106 h 513"/>
                <a:gd name="T18" fmla="*/ 522 w 575"/>
                <a:gd name="T19" fmla="*/ 93 h 513"/>
                <a:gd name="T20" fmla="*/ 575 w 575"/>
                <a:gd name="T21" fmla="*/ 4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513">
                  <a:moveTo>
                    <a:pt x="442" y="0"/>
                  </a:moveTo>
                  <a:cubicBezTo>
                    <a:pt x="371" y="4"/>
                    <a:pt x="299" y="2"/>
                    <a:pt x="229" y="13"/>
                  </a:cubicBezTo>
                  <a:cubicBezTo>
                    <a:pt x="182" y="20"/>
                    <a:pt x="191" y="49"/>
                    <a:pt x="175" y="80"/>
                  </a:cubicBezTo>
                  <a:cubicBezTo>
                    <a:pt x="148" y="134"/>
                    <a:pt x="129" y="189"/>
                    <a:pt x="95" y="240"/>
                  </a:cubicBezTo>
                  <a:cubicBezTo>
                    <a:pt x="69" y="321"/>
                    <a:pt x="0" y="513"/>
                    <a:pt x="135" y="466"/>
                  </a:cubicBezTo>
                  <a:cubicBezTo>
                    <a:pt x="140" y="453"/>
                    <a:pt x="139" y="436"/>
                    <a:pt x="149" y="426"/>
                  </a:cubicBezTo>
                  <a:cubicBezTo>
                    <a:pt x="226" y="350"/>
                    <a:pt x="156" y="490"/>
                    <a:pt x="215" y="373"/>
                  </a:cubicBezTo>
                  <a:cubicBezTo>
                    <a:pt x="255" y="294"/>
                    <a:pt x="271" y="190"/>
                    <a:pt x="362" y="160"/>
                  </a:cubicBezTo>
                  <a:cubicBezTo>
                    <a:pt x="425" y="118"/>
                    <a:pt x="388" y="137"/>
                    <a:pt x="482" y="106"/>
                  </a:cubicBezTo>
                  <a:cubicBezTo>
                    <a:pt x="495" y="102"/>
                    <a:pt x="522" y="93"/>
                    <a:pt x="522" y="93"/>
                  </a:cubicBezTo>
                  <a:cubicBezTo>
                    <a:pt x="540" y="75"/>
                    <a:pt x="557" y="58"/>
                    <a:pt x="575" y="4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4" name="Freeform 48">
              <a:extLst>
                <a:ext uri="{FF2B5EF4-FFF2-40B4-BE49-F238E27FC236}">
                  <a16:creationId xmlns:a16="http://schemas.microsoft.com/office/drawing/2014/main" id="{A354F29E-77EE-4799-80E1-81D1E1F4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" y="7507"/>
              <a:ext cx="60" cy="54"/>
            </a:xfrm>
            <a:custGeom>
              <a:avLst/>
              <a:gdLst>
                <a:gd name="T0" fmla="*/ 0 w 729"/>
                <a:gd name="T1" fmla="*/ 93 h 694"/>
                <a:gd name="T2" fmla="*/ 480 w 729"/>
                <a:gd name="T3" fmla="*/ 267 h 694"/>
                <a:gd name="T4" fmla="*/ 333 w 729"/>
                <a:gd name="T5" fmla="*/ 627 h 694"/>
                <a:gd name="T6" fmla="*/ 467 w 729"/>
                <a:gd name="T7" fmla="*/ 627 h 694"/>
                <a:gd name="T8" fmla="*/ 667 w 729"/>
                <a:gd name="T9" fmla="*/ 227 h 694"/>
                <a:gd name="T10" fmla="*/ 93 w 729"/>
                <a:gd name="T11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694">
                  <a:moveTo>
                    <a:pt x="0" y="93"/>
                  </a:moveTo>
                  <a:cubicBezTo>
                    <a:pt x="212" y="135"/>
                    <a:pt x="424" y="178"/>
                    <a:pt x="480" y="267"/>
                  </a:cubicBezTo>
                  <a:cubicBezTo>
                    <a:pt x="536" y="356"/>
                    <a:pt x="335" y="567"/>
                    <a:pt x="333" y="627"/>
                  </a:cubicBezTo>
                  <a:cubicBezTo>
                    <a:pt x="331" y="687"/>
                    <a:pt x="411" y="694"/>
                    <a:pt x="467" y="627"/>
                  </a:cubicBezTo>
                  <a:cubicBezTo>
                    <a:pt x="523" y="560"/>
                    <a:pt x="729" y="331"/>
                    <a:pt x="667" y="227"/>
                  </a:cubicBezTo>
                  <a:cubicBezTo>
                    <a:pt x="605" y="123"/>
                    <a:pt x="193" y="27"/>
                    <a:pt x="93" y="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5" name="Freeform 49">
              <a:extLst>
                <a:ext uri="{FF2B5EF4-FFF2-40B4-BE49-F238E27FC236}">
                  <a16:creationId xmlns:a16="http://schemas.microsoft.com/office/drawing/2014/main" id="{A88573D9-3645-4484-92E4-CA280E039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7630"/>
              <a:ext cx="53" cy="65"/>
            </a:xfrm>
            <a:custGeom>
              <a:avLst/>
              <a:gdLst>
                <a:gd name="T0" fmla="*/ 563 w 643"/>
                <a:gd name="T1" fmla="*/ 0 h 828"/>
                <a:gd name="T2" fmla="*/ 349 w 643"/>
                <a:gd name="T3" fmla="*/ 40 h 828"/>
                <a:gd name="T4" fmla="*/ 269 w 643"/>
                <a:gd name="T5" fmla="*/ 94 h 828"/>
                <a:gd name="T6" fmla="*/ 203 w 643"/>
                <a:gd name="T7" fmla="*/ 160 h 828"/>
                <a:gd name="T8" fmla="*/ 136 w 643"/>
                <a:gd name="T9" fmla="*/ 240 h 828"/>
                <a:gd name="T10" fmla="*/ 83 w 643"/>
                <a:gd name="T11" fmla="*/ 320 h 828"/>
                <a:gd name="T12" fmla="*/ 69 w 643"/>
                <a:gd name="T13" fmla="*/ 360 h 828"/>
                <a:gd name="T14" fmla="*/ 29 w 643"/>
                <a:gd name="T15" fmla="*/ 440 h 828"/>
                <a:gd name="T16" fmla="*/ 29 w 643"/>
                <a:gd name="T17" fmla="*/ 814 h 828"/>
                <a:gd name="T18" fmla="*/ 69 w 643"/>
                <a:gd name="T19" fmla="*/ 800 h 828"/>
                <a:gd name="T20" fmla="*/ 123 w 643"/>
                <a:gd name="T21" fmla="*/ 547 h 828"/>
                <a:gd name="T22" fmla="*/ 269 w 643"/>
                <a:gd name="T23" fmla="*/ 294 h 828"/>
                <a:gd name="T24" fmla="*/ 416 w 643"/>
                <a:gd name="T25" fmla="*/ 187 h 828"/>
                <a:gd name="T26" fmla="*/ 643 w 643"/>
                <a:gd name="T27" fmla="*/ 107 h 828"/>
                <a:gd name="T28" fmla="*/ 563 w 643"/>
                <a:gd name="T29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3" h="828">
                  <a:moveTo>
                    <a:pt x="563" y="0"/>
                  </a:moveTo>
                  <a:cubicBezTo>
                    <a:pt x="494" y="7"/>
                    <a:pt x="412" y="1"/>
                    <a:pt x="349" y="40"/>
                  </a:cubicBezTo>
                  <a:cubicBezTo>
                    <a:pt x="227" y="115"/>
                    <a:pt x="381" y="55"/>
                    <a:pt x="269" y="94"/>
                  </a:cubicBezTo>
                  <a:cubicBezTo>
                    <a:pt x="202" y="197"/>
                    <a:pt x="289" y="76"/>
                    <a:pt x="203" y="160"/>
                  </a:cubicBezTo>
                  <a:cubicBezTo>
                    <a:pt x="178" y="184"/>
                    <a:pt x="161" y="215"/>
                    <a:pt x="136" y="240"/>
                  </a:cubicBezTo>
                  <a:cubicBezTo>
                    <a:pt x="106" y="332"/>
                    <a:pt x="148" y="224"/>
                    <a:pt x="83" y="320"/>
                  </a:cubicBezTo>
                  <a:cubicBezTo>
                    <a:pt x="75" y="332"/>
                    <a:pt x="75" y="347"/>
                    <a:pt x="69" y="360"/>
                  </a:cubicBezTo>
                  <a:cubicBezTo>
                    <a:pt x="17" y="464"/>
                    <a:pt x="64" y="339"/>
                    <a:pt x="29" y="440"/>
                  </a:cubicBezTo>
                  <a:cubicBezTo>
                    <a:pt x="20" y="553"/>
                    <a:pt x="0" y="704"/>
                    <a:pt x="29" y="814"/>
                  </a:cubicBezTo>
                  <a:cubicBezTo>
                    <a:pt x="33" y="828"/>
                    <a:pt x="56" y="805"/>
                    <a:pt x="69" y="800"/>
                  </a:cubicBezTo>
                  <a:cubicBezTo>
                    <a:pt x="125" y="717"/>
                    <a:pt x="110" y="653"/>
                    <a:pt x="123" y="547"/>
                  </a:cubicBezTo>
                  <a:cubicBezTo>
                    <a:pt x="135" y="449"/>
                    <a:pt x="186" y="348"/>
                    <a:pt x="269" y="294"/>
                  </a:cubicBezTo>
                  <a:cubicBezTo>
                    <a:pt x="307" y="238"/>
                    <a:pt x="354" y="207"/>
                    <a:pt x="416" y="187"/>
                  </a:cubicBezTo>
                  <a:cubicBezTo>
                    <a:pt x="490" y="113"/>
                    <a:pt x="545" y="119"/>
                    <a:pt x="643" y="107"/>
                  </a:cubicBezTo>
                  <a:cubicBezTo>
                    <a:pt x="624" y="51"/>
                    <a:pt x="595" y="50"/>
                    <a:pt x="563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6" name="Freeform 50">
              <a:extLst>
                <a:ext uri="{FF2B5EF4-FFF2-40B4-BE49-F238E27FC236}">
                  <a16:creationId xmlns:a16="http://schemas.microsoft.com/office/drawing/2014/main" id="{E8F2F590-900C-4B89-BDC8-F7B3C8A73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" y="7577"/>
              <a:ext cx="98" cy="96"/>
            </a:xfrm>
            <a:custGeom>
              <a:avLst/>
              <a:gdLst>
                <a:gd name="T0" fmla="*/ 1186 w 1186"/>
                <a:gd name="T1" fmla="*/ 207 h 1220"/>
                <a:gd name="T2" fmla="*/ 1053 w 1186"/>
                <a:gd name="T3" fmla="*/ 127 h 1220"/>
                <a:gd name="T4" fmla="*/ 440 w 1186"/>
                <a:gd name="T5" fmla="*/ 153 h 1220"/>
                <a:gd name="T6" fmla="*/ 346 w 1186"/>
                <a:gd name="T7" fmla="*/ 220 h 1220"/>
                <a:gd name="T8" fmla="*/ 266 w 1186"/>
                <a:gd name="T9" fmla="*/ 313 h 1220"/>
                <a:gd name="T10" fmla="*/ 186 w 1186"/>
                <a:gd name="T11" fmla="*/ 380 h 1220"/>
                <a:gd name="T12" fmla="*/ 0 w 1186"/>
                <a:gd name="T13" fmla="*/ 740 h 1220"/>
                <a:gd name="T14" fmla="*/ 13 w 1186"/>
                <a:gd name="T15" fmla="*/ 1153 h 1220"/>
                <a:gd name="T16" fmla="*/ 26 w 1186"/>
                <a:gd name="T17" fmla="*/ 1193 h 1220"/>
                <a:gd name="T18" fmla="*/ 106 w 1186"/>
                <a:gd name="T19" fmla="*/ 1220 h 1220"/>
                <a:gd name="T20" fmla="*/ 120 w 1186"/>
                <a:gd name="T21" fmla="*/ 1180 h 1220"/>
                <a:gd name="T22" fmla="*/ 133 w 1186"/>
                <a:gd name="T23" fmla="*/ 833 h 1220"/>
                <a:gd name="T24" fmla="*/ 240 w 1186"/>
                <a:gd name="T25" fmla="*/ 673 h 1220"/>
                <a:gd name="T26" fmla="*/ 306 w 1186"/>
                <a:gd name="T27" fmla="*/ 593 h 1220"/>
                <a:gd name="T28" fmla="*/ 413 w 1186"/>
                <a:gd name="T29" fmla="*/ 487 h 1220"/>
                <a:gd name="T30" fmla="*/ 480 w 1186"/>
                <a:gd name="T31" fmla="*/ 420 h 1220"/>
                <a:gd name="T32" fmla="*/ 586 w 1186"/>
                <a:gd name="T33" fmla="*/ 327 h 1220"/>
                <a:gd name="T34" fmla="*/ 626 w 1186"/>
                <a:gd name="T35" fmla="*/ 300 h 1220"/>
                <a:gd name="T36" fmla="*/ 706 w 1186"/>
                <a:gd name="T37" fmla="*/ 273 h 1220"/>
                <a:gd name="T38" fmla="*/ 1040 w 1186"/>
                <a:gd name="T39" fmla="*/ 287 h 1220"/>
                <a:gd name="T40" fmla="*/ 1106 w 1186"/>
                <a:gd name="T41" fmla="*/ 300 h 1220"/>
                <a:gd name="T42" fmla="*/ 1160 w 1186"/>
                <a:gd name="T43" fmla="*/ 313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6" h="1220">
                  <a:moveTo>
                    <a:pt x="1186" y="207"/>
                  </a:moveTo>
                  <a:cubicBezTo>
                    <a:pt x="1144" y="165"/>
                    <a:pt x="1109" y="145"/>
                    <a:pt x="1053" y="127"/>
                  </a:cubicBezTo>
                  <a:cubicBezTo>
                    <a:pt x="865" y="0"/>
                    <a:pt x="634" y="90"/>
                    <a:pt x="440" y="153"/>
                  </a:cubicBezTo>
                  <a:cubicBezTo>
                    <a:pt x="321" y="272"/>
                    <a:pt x="486" y="115"/>
                    <a:pt x="346" y="220"/>
                  </a:cubicBezTo>
                  <a:cubicBezTo>
                    <a:pt x="225" y="311"/>
                    <a:pt x="344" y="235"/>
                    <a:pt x="266" y="313"/>
                  </a:cubicBezTo>
                  <a:cubicBezTo>
                    <a:pt x="192" y="387"/>
                    <a:pt x="259" y="286"/>
                    <a:pt x="186" y="380"/>
                  </a:cubicBezTo>
                  <a:cubicBezTo>
                    <a:pt x="100" y="491"/>
                    <a:pt x="33" y="604"/>
                    <a:pt x="0" y="740"/>
                  </a:cubicBezTo>
                  <a:cubicBezTo>
                    <a:pt x="4" y="878"/>
                    <a:pt x="5" y="1015"/>
                    <a:pt x="13" y="1153"/>
                  </a:cubicBezTo>
                  <a:cubicBezTo>
                    <a:pt x="14" y="1167"/>
                    <a:pt x="15" y="1185"/>
                    <a:pt x="26" y="1193"/>
                  </a:cubicBezTo>
                  <a:cubicBezTo>
                    <a:pt x="49" y="1209"/>
                    <a:pt x="106" y="1220"/>
                    <a:pt x="106" y="1220"/>
                  </a:cubicBezTo>
                  <a:cubicBezTo>
                    <a:pt x="111" y="1207"/>
                    <a:pt x="119" y="1194"/>
                    <a:pt x="120" y="1180"/>
                  </a:cubicBezTo>
                  <a:cubicBezTo>
                    <a:pt x="128" y="1065"/>
                    <a:pt x="115" y="947"/>
                    <a:pt x="133" y="833"/>
                  </a:cubicBezTo>
                  <a:cubicBezTo>
                    <a:pt x="135" y="819"/>
                    <a:pt x="225" y="688"/>
                    <a:pt x="240" y="673"/>
                  </a:cubicBezTo>
                  <a:cubicBezTo>
                    <a:pt x="265" y="597"/>
                    <a:pt x="234" y="665"/>
                    <a:pt x="306" y="593"/>
                  </a:cubicBezTo>
                  <a:cubicBezTo>
                    <a:pt x="348" y="551"/>
                    <a:pt x="357" y="524"/>
                    <a:pt x="413" y="487"/>
                  </a:cubicBezTo>
                  <a:cubicBezTo>
                    <a:pt x="462" y="414"/>
                    <a:pt x="413" y="476"/>
                    <a:pt x="480" y="420"/>
                  </a:cubicBezTo>
                  <a:cubicBezTo>
                    <a:pt x="530" y="378"/>
                    <a:pt x="523" y="348"/>
                    <a:pt x="586" y="327"/>
                  </a:cubicBezTo>
                  <a:cubicBezTo>
                    <a:pt x="599" y="318"/>
                    <a:pt x="611" y="307"/>
                    <a:pt x="626" y="300"/>
                  </a:cubicBezTo>
                  <a:cubicBezTo>
                    <a:pt x="652" y="288"/>
                    <a:pt x="706" y="273"/>
                    <a:pt x="706" y="273"/>
                  </a:cubicBezTo>
                  <a:cubicBezTo>
                    <a:pt x="817" y="278"/>
                    <a:pt x="929" y="279"/>
                    <a:pt x="1040" y="287"/>
                  </a:cubicBezTo>
                  <a:cubicBezTo>
                    <a:pt x="1062" y="289"/>
                    <a:pt x="1084" y="295"/>
                    <a:pt x="1106" y="300"/>
                  </a:cubicBezTo>
                  <a:cubicBezTo>
                    <a:pt x="1124" y="304"/>
                    <a:pt x="1160" y="313"/>
                    <a:pt x="1160" y="313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7" name="Freeform 51">
              <a:extLst>
                <a:ext uri="{FF2B5EF4-FFF2-40B4-BE49-F238E27FC236}">
                  <a16:creationId xmlns:a16="http://schemas.microsoft.com/office/drawing/2014/main" id="{EBE51B50-C122-4B7F-85EA-877699333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" y="7583"/>
              <a:ext cx="129" cy="110"/>
            </a:xfrm>
            <a:custGeom>
              <a:avLst/>
              <a:gdLst>
                <a:gd name="T0" fmla="*/ 120 w 1563"/>
                <a:gd name="T1" fmla="*/ 134 h 1400"/>
                <a:gd name="T2" fmla="*/ 293 w 1563"/>
                <a:gd name="T3" fmla="*/ 14 h 1400"/>
                <a:gd name="T4" fmla="*/ 373 w 1563"/>
                <a:gd name="T5" fmla="*/ 0 h 1400"/>
                <a:gd name="T6" fmla="*/ 866 w 1563"/>
                <a:gd name="T7" fmla="*/ 40 h 1400"/>
                <a:gd name="T8" fmla="*/ 1066 w 1563"/>
                <a:gd name="T9" fmla="*/ 120 h 1400"/>
                <a:gd name="T10" fmla="*/ 1146 w 1563"/>
                <a:gd name="T11" fmla="*/ 147 h 1400"/>
                <a:gd name="T12" fmla="*/ 1333 w 1563"/>
                <a:gd name="T13" fmla="*/ 307 h 1400"/>
                <a:gd name="T14" fmla="*/ 1493 w 1563"/>
                <a:gd name="T15" fmla="*/ 614 h 1400"/>
                <a:gd name="T16" fmla="*/ 1533 w 1563"/>
                <a:gd name="T17" fmla="*/ 707 h 1400"/>
                <a:gd name="T18" fmla="*/ 1560 w 1563"/>
                <a:gd name="T19" fmla="*/ 787 h 1400"/>
                <a:gd name="T20" fmla="*/ 1546 w 1563"/>
                <a:gd name="T21" fmla="*/ 1334 h 1400"/>
                <a:gd name="T22" fmla="*/ 1426 w 1563"/>
                <a:gd name="T23" fmla="*/ 1400 h 1400"/>
                <a:gd name="T24" fmla="*/ 1346 w 1563"/>
                <a:gd name="T25" fmla="*/ 1254 h 1400"/>
                <a:gd name="T26" fmla="*/ 1280 w 1563"/>
                <a:gd name="T27" fmla="*/ 1027 h 1400"/>
                <a:gd name="T28" fmla="*/ 1226 w 1563"/>
                <a:gd name="T29" fmla="*/ 854 h 1400"/>
                <a:gd name="T30" fmla="*/ 1026 w 1563"/>
                <a:gd name="T31" fmla="*/ 574 h 1400"/>
                <a:gd name="T32" fmla="*/ 760 w 1563"/>
                <a:gd name="T33" fmla="*/ 294 h 1400"/>
                <a:gd name="T34" fmla="*/ 280 w 1563"/>
                <a:gd name="T35" fmla="*/ 267 h 1400"/>
                <a:gd name="T36" fmla="*/ 80 w 1563"/>
                <a:gd name="T37" fmla="*/ 347 h 1400"/>
                <a:gd name="T38" fmla="*/ 0 w 1563"/>
                <a:gd name="T39" fmla="*/ 414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3" h="1400">
                  <a:moveTo>
                    <a:pt x="120" y="134"/>
                  </a:moveTo>
                  <a:cubicBezTo>
                    <a:pt x="157" y="109"/>
                    <a:pt x="261" y="20"/>
                    <a:pt x="293" y="14"/>
                  </a:cubicBezTo>
                  <a:cubicBezTo>
                    <a:pt x="320" y="9"/>
                    <a:pt x="346" y="5"/>
                    <a:pt x="373" y="0"/>
                  </a:cubicBezTo>
                  <a:cubicBezTo>
                    <a:pt x="601" y="9"/>
                    <a:pt x="683" y="10"/>
                    <a:pt x="866" y="40"/>
                  </a:cubicBezTo>
                  <a:cubicBezTo>
                    <a:pt x="934" y="64"/>
                    <a:pt x="999" y="93"/>
                    <a:pt x="1066" y="120"/>
                  </a:cubicBezTo>
                  <a:cubicBezTo>
                    <a:pt x="1092" y="130"/>
                    <a:pt x="1146" y="147"/>
                    <a:pt x="1146" y="147"/>
                  </a:cubicBezTo>
                  <a:cubicBezTo>
                    <a:pt x="1204" y="204"/>
                    <a:pt x="1266" y="262"/>
                    <a:pt x="1333" y="307"/>
                  </a:cubicBezTo>
                  <a:cubicBezTo>
                    <a:pt x="1406" y="416"/>
                    <a:pt x="1442" y="494"/>
                    <a:pt x="1493" y="614"/>
                  </a:cubicBezTo>
                  <a:cubicBezTo>
                    <a:pt x="1506" y="645"/>
                    <a:pt x="1520" y="676"/>
                    <a:pt x="1533" y="707"/>
                  </a:cubicBezTo>
                  <a:cubicBezTo>
                    <a:pt x="1544" y="733"/>
                    <a:pt x="1560" y="787"/>
                    <a:pt x="1560" y="787"/>
                  </a:cubicBezTo>
                  <a:cubicBezTo>
                    <a:pt x="1555" y="969"/>
                    <a:pt x="1563" y="1152"/>
                    <a:pt x="1546" y="1334"/>
                  </a:cubicBezTo>
                  <a:cubicBezTo>
                    <a:pt x="1542" y="1379"/>
                    <a:pt x="1426" y="1400"/>
                    <a:pt x="1426" y="1400"/>
                  </a:cubicBezTo>
                  <a:cubicBezTo>
                    <a:pt x="1401" y="1349"/>
                    <a:pt x="1362" y="1308"/>
                    <a:pt x="1346" y="1254"/>
                  </a:cubicBezTo>
                  <a:cubicBezTo>
                    <a:pt x="1324" y="1178"/>
                    <a:pt x="1299" y="1103"/>
                    <a:pt x="1280" y="1027"/>
                  </a:cubicBezTo>
                  <a:cubicBezTo>
                    <a:pt x="1265" y="967"/>
                    <a:pt x="1257" y="909"/>
                    <a:pt x="1226" y="854"/>
                  </a:cubicBezTo>
                  <a:cubicBezTo>
                    <a:pt x="1171" y="756"/>
                    <a:pt x="1091" y="666"/>
                    <a:pt x="1026" y="574"/>
                  </a:cubicBezTo>
                  <a:cubicBezTo>
                    <a:pt x="964" y="487"/>
                    <a:pt x="859" y="326"/>
                    <a:pt x="760" y="294"/>
                  </a:cubicBezTo>
                  <a:cubicBezTo>
                    <a:pt x="642" y="215"/>
                    <a:pt x="389" y="262"/>
                    <a:pt x="280" y="267"/>
                  </a:cubicBezTo>
                  <a:cubicBezTo>
                    <a:pt x="183" y="283"/>
                    <a:pt x="164" y="291"/>
                    <a:pt x="80" y="347"/>
                  </a:cubicBezTo>
                  <a:cubicBezTo>
                    <a:pt x="56" y="363"/>
                    <a:pt x="0" y="381"/>
                    <a:pt x="0" y="4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8" name="Freeform 52">
              <a:extLst>
                <a:ext uri="{FF2B5EF4-FFF2-40B4-BE49-F238E27FC236}">
                  <a16:creationId xmlns:a16="http://schemas.microsoft.com/office/drawing/2014/main" id="{E2FBE7D7-6FB4-4FC1-8471-6C3E4581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" y="7625"/>
              <a:ext cx="65" cy="68"/>
            </a:xfrm>
            <a:custGeom>
              <a:avLst/>
              <a:gdLst>
                <a:gd name="T0" fmla="*/ 0 w 789"/>
                <a:gd name="T1" fmla="*/ 250 h 856"/>
                <a:gd name="T2" fmla="*/ 160 w 789"/>
                <a:gd name="T3" fmla="*/ 197 h 856"/>
                <a:gd name="T4" fmla="*/ 360 w 789"/>
                <a:gd name="T5" fmla="*/ 210 h 856"/>
                <a:gd name="T6" fmla="*/ 587 w 789"/>
                <a:gd name="T7" fmla="*/ 463 h 856"/>
                <a:gd name="T8" fmla="*/ 587 w 789"/>
                <a:gd name="T9" fmla="*/ 783 h 856"/>
                <a:gd name="T10" fmla="*/ 560 w 789"/>
                <a:gd name="T11" fmla="*/ 823 h 856"/>
                <a:gd name="T12" fmla="*/ 520 w 789"/>
                <a:gd name="T13" fmla="*/ 850 h 856"/>
                <a:gd name="T14" fmla="*/ 667 w 789"/>
                <a:gd name="T15" fmla="*/ 837 h 856"/>
                <a:gd name="T16" fmla="*/ 720 w 789"/>
                <a:gd name="T17" fmla="*/ 703 h 856"/>
                <a:gd name="T18" fmla="*/ 507 w 789"/>
                <a:gd name="T19" fmla="*/ 77 h 856"/>
                <a:gd name="T20" fmla="*/ 160 w 789"/>
                <a:gd name="T21" fmla="*/ 37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9" h="856">
                  <a:moveTo>
                    <a:pt x="0" y="250"/>
                  </a:moveTo>
                  <a:cubicBezTo>
                    <a:pt x="56" y="236"/>
                    <a:pt x="104" y="211"/>
                    <a:pt x="160" y="197"/>
                  </a:cubicBezTo>
                  <a:cubicBezTo>
                    <a:pt x="227" y="201"/>
                    <a:pt x="294" y="197"/>
                    <a:pt x="360" y="210"/>
                  </a:cubicBezTo>
                  <a:cubicBezTo>
                    <a:pt x="437" y="225"/>
                    <a:pt x="562" y="391"/>
                    <a:pt x="587" y="463"/>
                  </a:cubicBezTo>
                  <a:cubicBezTo>
                    <a:pt x="597" y="586"/>
                    <a:pt x="612" y="660"/>
                    <a:pt x="587" y="783"/>
                  </a:cubicBezTo>
                  <a:cubicBezTo>
                    <a:pt x="584" y="799"/>
                    <a:pt x="571" y="812"/>
                    <a:pt x="560" y="823"/>
                  </a:cubicBezTo>
                  <a:cubicBezTo>
                    <a:pt x="549" y="834"/>
                    <a:pt x="504" y="848"/>
                    <a:pt x="520" y="850"/>
                  </a:cubicBezTo>
                  <a:cubicBezTo>
                    <a:pt x="569" y="856"/>
                    <a:pt x="618" y="841"/>
                    <a:pt x="667" y="837"/>
                  </a:cubicBezTo>
                  <a:cubicBezTo>
                    <a:pt x="695" y="793"/>
                    <a:pt x="704" y="752"/>
                    <a:pt x="720" y="703"/>
                  </a:cubicBezTo>
                  <a:cubicBezTo>
                    <a:pt x="712" y="450"/>
                    <a:pt x="789" y="169"/>
                    <a:pt x="507" y="77"/>
                  </a:cubicBezTo>
                  <a:cubicBezTo>
                    <a:pt x="393" y="0"/>
                    <a:pt x="334" y="37"/>
                    <a:pt x="160" y="37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9" name="Freeform 53">
              <a:extLst>
                <a:ext uri="{FF2B5EF4-FFF2-40B4-BE49-F238E27FC236}">
                  <a16:creationId xmlns:a16="http://schemas.microsoft.com/office/drawing/2014/main" id="{77FADCE9-5C9D-4E40-B0C5-17A102709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7657"/>
              <a:ext cx="40" cy="59"/>
            </a:xfrm>
            <a:custGeom>
              <a:avLst/>
              <a:gdLst>
                <a:gd name="T0" fmla="*/ 359 w 479"/>
                <a:gd name="T1" fmla="*/ 13 h 755"/>
                <a:gd name="T2" fmla="*/ 239 w 479"/>
                <a:gd name="T3" fmla="*/ 26 h 755"/>
                <a:gd name="T4" fmla="*/ 145 w 479"/>
                <a:gd name="T5" fmla="*/ 93 h 755"/>
                <a:gd name="T6" fmla="*/ 39 w 479"/>
                <a:gd name="T7" fmla="*/ 320 h 755"/>
                <a:gd name="T8" fmla="*/ 39 w 479"/>
                <a:gd name="T9" fmla="*/ 733 h 755"/>
                <a:gd name="T10" fmla="*/ 105 w 479"/>
                <a:gd name="T11" fmla="*/ 720 h 755"/>
                <a:gd name="T12" fmla="*/ 292 w 479"/>
                <a:gd name="T13" fmla="*/ 453 h 755"/>
                <a:gd name="T14" fmla="*/ 319 w 479"/>
                <a:gd name="T15" fmla="*/ 373 h 755"/>
                <a:gd name="T16" fmla="*/ 359 w 479"/>
                <a:gd name="T17" fmla="*/ 133 h 755"/>
                <a:gd name="T18" fmla="*/ 372 w 479"/>
                <a:gd name="T19" fmla="*/ 80 h 755"/>
                <a:gd name="T20" fmla="*/ 479 w 479"/>
                <a:gd name="T21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9" h="755">
                  <a:moveTo>
                    <a:pt x="359" y="13"/>
                  </a:moveTo>
                  <a:cubicBezTo>
                    <a:pt x="319" y="17"/>
                    <a:pt x="277" y="12"/>
                    <a:pt x="239" y="26"/>
                  </a:cubicBezTo>
                  <a:cubicBezTo>
                    <a:pt x="203" y="39"/>
                    <a:pt x="145" y="93"/>
                    <a:pt x="145" y="93"/>
                  </a:cubicBezTo>
                  <a:cubicBezTo>
                    <a:pt x="96" y="167"/>
                    <a:pt x="67" y="235"/>
                    <a:pt x="39" y="320"/>
                  </a:cubicBezTo>
                  <a:cubicBezTo>
                    <a:pt x="23" y="456"/>
                    <a:pt x="0" y="597"/>
                    <a:pt x="39" y="733"/>
                  </a:cubicBezTo>
                  <a:cubicBezTo>
                    <a:pt x="45" y="755"/>
                    <a:pt x="83" y="724"/>
                    <a:pt x="105" y="720"/>
                  </a:cubicBezTo>
                  <a:cubicBezTo>
                    <a:pt x="184" y="641"/>
                    <a:pt x="255" y="562"/>
                    <a:pt x="292" y="453"/>
                  </a:cubicBezTo>
                  <a:cubicBezTo>
                    <a:pt x="301" y="426"/>
                    <a:pt x="319" y="373"/>
                    <a:pt x="319" y="373"/>
                  </a:cubicBezTo>
                  <a:cubicBezTo>
                    <a:pt x="332" y="293"/>
                    <a:pt x="345" y="213"/>
                    <a:pt x="359" y="133"/>
                  </a:cubicBezTo>
                  <a:cubicBezTo>
                    <a:pt x="362" y="115"/>
                    <a:pt x="360" y="94"/>
                    <a:pt x="372" y="80"/>
                  </a:cubicBezTo>
                  <a:cubicBezTo>
                    <a:pt x="401" y="46"/>
                    <a:pt x="447" y="31"/>
                    <a:pt x="479" y="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0" name="Freeform 54">
              <a:extLst>
                <a:ext uri="{FF2B5EF4-FFF2-40B4-BE49-F238E27FC236}">
                  <a16:creationId xmlns:a16="http://schemas.microsoft.com/office/drawing/2014/main" id="{021FCDBE-4047-4775-9CCA-239E4881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7652"/>
              <a:ext cx="57" cy="61"/>
            </a:xfrm>
            <a:custGeom>
              <a:avLst/>
              <a:gdLst>
                <a:gd name="T0" fmla="*/ 0 w 693"/>
                <a:gd name="T1" fmla="*/ 107 h 776"/>
                <a:gd name="T2" fmla="*/ 320 w 693"/>
                <a:gd name="T3" fmla="*/ 94 h 776"/>
                <a:gd name="T4" fmla="*/ 426 w 693"/>
                <a:gd name="T5" fmla="*/ 147 h 776"/>
                <a:gd name="T6" fmla="*/ 480 w 693"/>
                <a:gd name="T7" fmla="*/ 174 h 776"/>
                <a:gd name="T8" fmla="*/ 600 w 693"/>
                <a:gd name="T9" fmla="*/ 414 h 776"/>
                <a:gd name="T10" fmla="*/ 586 w 693"/>
                <a:gd name="T11" fmla="*/ 680 h 776"/>
                <a:gd name="T12" fmla="*/ 573 w 693"/>
                <a:gd name="T13" fmla="*/ 720 h 776"/>
                <a:gd name="T14" fmla="*/ 533 w 693"/>
                <a:gd name="T15" fmla="*/ 760 h 776"/>
                <a:gd name="T16" fmla="*/ 586 w 693"/>
                <a:gd name="T17" fmla="*/ 747 h 776"/>
                <a:gd name="T18" fmla="*/ 666 w 693"/>
                <a:gd name="T19" fmla="*/ 694 h 776"/>
                <a:gd name="T20" fmla="*/ 693 w 693"/>
                <a:gd name="T21" fmla="*/ 614 h 776"/>
                <a:gd name="T22" fmla="*/ 613 w 693"/>
                <a:gd name="T23" fmla="*/ 200 h 776"/>
                <a:gd name="T24" fmla="*/ 506 w 693"/>
                <a:gd name="T25" fmla="*/ 54 h 776"/>
                <a:gd name="T26" fmla="*/ 413 w 693"/>
                <a:gd name="T2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3" h="776">
                  <a:moveTo>
                    <a:pt x="0" y="107"/>
                  </a:moveTo>
                  <a:cubicBezTo>
                    <a:pt x="175" y="62"/>
                    <a:pt x="70" y="78"/>
                    <a:pt x="320" y="94"/>
                  </a:cubicBezTo>
                  <a:cubicBezTo>
                    <a:pt x="413" y="117"/>
                    <a:pt x="336" y="90"/>
                    <a:pt x="426" y="147"/>
                  </a:cubicBezTo>
                  <a:cubicBezTo>
                    <a:pt x="443" y="158"/>
                    <a:pt x="464" y="162"/>
                    <a:pt x="480" y="174"/>
                  </a:cubicBezTo>
                  <a:cubicBezTo>
                    <a:pt x="553" y="226"/>
                    <a:pt x="579" y="332"/>
                    <a:pt x="600" y="414"/>
                  </a:cubicBezTo>
                  <a:cubicBezTo>
                    <a:pt x="595" y="503"/>
                    <a:pt x="594" y="592"/>
                    <a:pt x="586" y="680"/>
                  </a:cubicBezTo>
                  <a:cubicBezTo>
                    <a:pt x="585" y="694"/>
                    <a:pt x="581" y="708"/>
                    <a:pt x="573" y="720"/>
                  </a:cubicBezTo>
                  <a:cubicBezTo>
                    <a:pt x="563" y="736"/>
                    <a:pt x="525" y="743"/>
                    <a:pt x="533" y="760"/>
                  </a:cubicBezTo>
                  <a:cubicBezTo>
                    <a:pt x="541" y="776"/>
                    <a:pt x="568" y="751"/>
                    <a:pt x="586" y="747"/>
                  </a:cubicBezTo>
                  <a:cubicBezTo>
                    <a:pt x="613" y="729"/>
                    <a:pt x="656" y="724"/>
                    <a:pt x="666" y="694"/>
                  </a:cubicBezTo>
                  <a:cubicBezTo>
                    <a:pt x="675" y="667"/>
                    <a:pt x="693" y="614"/>
                    <a:pt x="693" y="614"/>
                  </a:cubicBezTo>
                  <a:cubicBezTo>
                    <a:pt x="684" y="480"/>
                    <a:pt x="692" y="317"/>
                    <a:pt x="613" y="200"/>
                  </a:cubicBezTo>
                  <a:cubicBezTo>
                    <a:pt x="585" y="115"/>
                    <a:pt x="564" y="102"/>
                    <a:pt x="506" y="54"/>
                  </a:cubicBezTo>
                  <a:cubicBezTo>
                    <a:pt x="471" y="25"/>
                    <a:pt x="462" y="0"/>
                    <a:pt x="413" y="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1" name="Freeform 55">
              <a:extLst>
                <a:ext uri="{FF2B5EF4-FFF2-40B4-BE49-F238E27FC236}">
                  <a16:creationId xmlns:a16="http://schemas.microsoft.com/office/drawing/2014/main" id="{FC1DDC94-672B-4351-8999-D1F2F85E7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7534"/>
              <a:ext cx="29" cy="29"/>
            </a:xfrm>
            <a:custGeom>
              <a:avLst/>
              <a:gdLst>
                <a:gd name="T0" fmla="*/ 75 w 341"/>
                <a:gd name="T1" fmla="*/ 353 h 366"/>
                <a:gd name="T2" fmla="*/ 221 w 341"/>
                <a:gd name="T3" fmla="*/ 33 h 366"/>
                <a:gd name="T4" fmla="*/ 261 w 341"/>
                <a:gd name="T5" fmla="*/ 59 h 366"/>
                <a:gd name="T6" fmla="*/ 315 w 341"/>
                <a:gd name="T7" fmla="*/ 139 h 366"/>
                <a:gd name="T8" fmla="*/ 301 w 34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66">
                  <a:moveTo>
                    <a:pt x="75" y="353"/>
                  </a:moveTo>
                  <a:cubicBezTo>
                    <a:pt x="87" y="50"/>
                    <a:pt x="0" y="0"/>
                    <a:pt x="221" y="33"/>
                  </a:cubicBezTo>
                  <a:cubicBezTo>
                    <a:pt x="234" y="42"/>
                    <a:pt x="250" y="47"/>
                    <a:pt x="261" y="59"/>
                  </a:cubicBezTo>
                  <a:cubicBezTo>
                    <a:pt x="282" y="83"/>
                    <a:pt x="315" y="139"/>
                    <a:pt x="315" y="139"/>
                  </a:cubicBezTo>
                  <a:cubicBezTo>
                    <a:pt x="341" y="218"/>
                    <a:pt x="301" y="287"/>
                    <a:pt x="301" y="366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2" name="Freeform 56">
              <a:extLst>
                <a:ext uri="{FF2B5EF4-FFF2-40B4-BE49-F238E27FC236}">
                  <a16:creationId xmlns:a16="http://schemas.microsoft.com/office/drawing/2014/main" id="{FD474EA1-7CAD-4412-8829-04A12510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" y="7537"/>
              <a:ext cx="28" cy="21"/>
            </a:xfrm>
            <a:custGeom>
              <a:avLst/>
              <a:gdLst>
                <a:gd name="T0" fmla="*/ 30 w 337"/>
                <a:gd name="T1" fmla="*/ 266 h 266"/>
                <a:gd name="T2" fmla="*/ 256 w 337"/>
                <a:gd name="T3" fmla="*/ 53 h 266"/>
                <a:gd name="T4" fmla="*/ 323 w 337"/>
                <a:gd name="T5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" h="266">
                  <a:moveTo>
                    <a:pt x="30" y="266"/>
                  </a:moveTo>
                  <a:cubicBezTo>
                    <a:pt x="47" y="0"/>
                    <a:pt x="0" y="34"/>
                    <a:pt x="256" y="53"/>
                  </a:cubicBezTo>
                  <a:cubicBezTo>
                    <a:pt x="337" y="107"/>
                    <a:pt x="323" y="182"/>
                    <a:pt x="323" y="266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53" name="Group 57">
              <a:extLst>
                <a:ext uri="{FF2B5EF4-FFF2-40B4-BE49-F238E27FC236}">
                  <a16:creationId xmlns:a16="http://schemas.microsoft.com/office/drawing/2014/main" id="{B0291148-CD62-4BB3-9BF9-70A35C8A2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1" y="4554"/>
              <a:ext cx="1260" cy="540"/>
              <a:chOff x="7461" y="4554"/>
              <a:chExt cx="1260" cy="540"/>
            </a:xfrm>
          </p:grpSpPr>
          <p:sp>
            <p:nvSpPr>
              <p:cNvPr id="4154" name="AutoShape 58">
                <a:extLst>
                  <a:ext uri="{FF2B5EF4-FFF2-40B4-BE49-F238E27FC236}">
                    <a16:creationId xmlns:a16="http://schemas.microsoft.com/office/drawing/2014/main" id="{EA5FCEED-7E18-4A16-A7D4-B3E67E1AB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7607" y="4620"/>
                <a:ext cx="484" cy="220"/>
              </a:xfrm>
              <a:prstGeom prst="cloudCallout">
                <a:avLst>
                  <a:gd name="adj1" fmla="val -44264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5" name="Line 59">
                <a:extLst>
                  <a:ext uri="{FF2B5EF4-FFF2-40B4-BE49-F238E27FC236}">
                    <a16:creationId xmlns:a16="http://schemas.microsoft.com/office/drawing/2014/main" id="{CBD8056F-198B-4345-BA57-6C228432C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76" y="4803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6" name="Line 60">
                <a:extLst>
                  <a:ext uri="{FF2B5EF4-FFF2-40B4-BE49-F238E27FC236}">
                    <a16:creationId xmlns:a16="http://schemas.microsoft.com/office/drawing/2014/main" id="{E51EC12E-8EF9-4D65-9719-679F9570A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31" y="4825"/>
                <a:ext cx="1" cy="60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7" name="Line 61">
                <a:extLst>
                  <a:ext uri="{FF2B5EF4-FFF2-40B4-BE49-F238E27FC236}">
                    <a16:creationId xmlns:a16="http://schemas.microsoft.com/office/drawing/2014/main" id="{E3C0F321-1C3F-43D9-9967-C2AD8AB29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992" y="4837"/>
                <a:ext cx="1" cy="60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8" name="Line 62">
                <a:extLst>
                  <a:ext uri="{FF2B5EF4-FFF2-40B4-BE49-F238E27FC236}">
                    <a16:creationId xmlns:a16="http://schemas.microsoft.com/office/drawing/2014/main" id="{F534005A-7D23-4E83-94B6-540F6FB3A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921" y="4843"/>
                <a:ext cx="1" cy="60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9" name="AutoShape 63">
                <a:extLst>
                  <a:ext uri="{FF2B5EF4-FFF2-40B4-BE49-F238E27FC236}">
                    <a16:creationId xmlns:a16="http://schemas.microsoft.com/office/drawing/2014/main" id="{0F77B987-56D3-4AA3-8F39-DB69FEE7E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7461" y="4554"/>
                <a:ext cx="269" cy="132"/>
              </a:xfrm>
              <a:prstGeom prst="cloudCallout">
                <a:avLst>
                  <a:gd name="adj1" fmla="val -12116"/>
                  <a:gd name="adj2" fmla="val -3148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0" name="Freeform 64">
                <a:extLst>
                  <a:ext uri="{FF2B5EF4-FFF2-40B4-BE49-F238E27FC236}">
                    <a16:creationId xmlns:a16="http://schemas.microsoft.com/office/drawing/2014/main" id="{27E75EF5-4BBF-48F2-A558-0CB45F7F9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1" y="4560"/>
                <a:ext cx="98" cy="100"/>
              </a:xfrm>
              <a:custGeom>
                <a:avLst/>
                <a:gdLst>
                  <a:gd name="T0" fmla="*/ 196 w 328"/>
                  <a:gd name="T1" fmla="*/ 0 h 408"/>
                  <a:gd name="T2" fmla="*/ 76 w 328"/>
                  <a:gd name="T3" fmla="*/ 48 h 408"/>
                  <a:gd name="T4" fmla="*/ 4 w 328"/>
                  <a:gd name="T5" fmla="*/ 144 h 408"/>
                  <a:gd name="T6" fmla="*/ 16 w 328"/>
                  <a:gd name="T7" fmla="*/ 312 h 408"/>
                  <a:gd name="T8" fmla="*/ 172 w 328"/>
                  <a:gd name="T9" fmla="*/ 396 h 408"/>
                  <a:gd name="T10" fmla="*/ 208 w 328"/>
                  <a:gd name="T11" fmla="*/ 408 h 408"/>
                  <a:gd name="T12" fmla="*/ 280 w 328"/>
                  <a:gd name="T13" fmla="*/ 396 h 408"/>
                  <a:gd name="T14" fmla="*/ 328 w 328"/>
                  <a:gd name="T15" fmla="*/ 276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408">
                    <a:moveTo>
                      <a:pt x="196" y="0"/>
                    </a:moveTo>
                    <a:cubicBezTo>
                      <a:pt x="150" y="11"/>
                      <a:pt x="120" y="33"/>
                      <a:pt x="76" y="48"/>
                    </a:cubicBezTo>
                    <a:cubicBezTo>
                      <a:pt x="46" y="93"/>
                      <a:pt x="21" y="94"/>
                      <a:pt x="4" y="144"/>
                    </a:cubicBezTo>
                    <a:cubicBezTo>
                      <a:pt x="8" y="200"/>
                      <a:pt x="0" y="258"/>
                      <a:pt x="16" y="312"/>
                    </a:cubicBezTo>
                    <a:cubicBezTo>
                      <a:pt x="26" y="345"/>
                      <a:pt x="149" y="388"/>
                      <a:pt x="172" y="396"/>
                    </a:cubicBezTo>
                    <a:cubicBezTo>
                      <a:pt x="184" y="400"/>
                      <a:pt x="208" y="408"/>
                      <a:pt x="208" y="408"/>
                    </a:cubicBezTo>
                    <a:cubicBezTo>
                      <a:pt x="232" y="404"/>
                      <a:pt x="258" y="407"/>
                      <a:pt x="280" y="396"/>
                    </a:cubicBezTo>
                    <a:cubicBezTo>
                      <a:pt x="312" y="380"/>
                      <a:pt x="328" y="307"/>
                      <a:pt x="328" y="276"/>
                    </a:cubicBezTo>
                  </a:path>
                </a:pathLst>
              </a:custGeom>
              <a:solidFill>
                <a:srgbClr val="FFFFFF"/>
              </a:solidFill>
              <a:ln w="381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1" name="AutoShape 65">
                <a:extLst>
                  <a:ext uri="{FF2B5EF4-FFF2-40B4-BE49-F238E27FC236}">
                    <a16:creationId xmlns:a16="http://schemas.microsoft.com/office/drawing/2014/main" id="{B7302BA1-5B96-4126-964F-5E3A7383A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7817" y="4811"/>
                <a:ext cx="484" cy="220"/>
              </a:xfrm>
              <a:prstGeom prst="cloudCallout">
                <a:avLst>
                  <a:gd name="adj1" fmla="val -44264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2" name="Line 66">
                <a:extLst>
                  <a:ext uri="{FF2B5EF4-FFF2-40B4-BE49-F238E27FC236}">
                    <a16:creationId xmlns:a16="http://schemas.microsoft.com/office/drawing/2014/main" id="{CCBECA80-BEE3-42BE-B406-77B15C1E4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86" y="4994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3" name="Line 67">
                <a:extLst>
                  <a:ext uri="{FF2B5EF4-FFF2-40B4-BE49-F238E27FC236}">
                    <a16:creationId xmlns:a16="http://schemas.microsoft.com/office/drawing/2014/main" id="{60AA7555-5393-4CD6-B270-9193597EF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21" y="5016"/>
                <a:ext cx="121" cy="7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4" name="Line 68">
                <a:extLst>
                  <a:ext uri="{FF2B5EF4-FFF2-40B4-BE49-F238E27FC236}">
                    <a16:creationId xmlns:a16="http://schemas.microsoft.com/office/drawing/2014/main" id="{CEBB80D9-7826-49DE-8414-39F32FAB0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02" y="5028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5" name="Line 69">
                <a:extLst>
                  <a:ext uri="{FF2B5EF4-FFF2-40B4-BE49-F238E27FC236}">
                    <a16:creationId xmlns:a16="http://schemas.microsoft.com/office/drawing/2014/main" id="{7AABF47A-44EA-412D-AE9F-F9066E5D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31" y="5034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6" name="AutoShape 70">
                <a:extLst>
                  <a:ext uri="{FF2B5EF4-FFF2-40B4-BE49-F238E27FC236}">
                    <a16:creationId xmlns:a16="http://schemas.microsoft.com/office/drawing/2014/main" id="{6B483053-34B8-4A67-899D-24815E2D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7671" y="4745"/>
                <a:ext cx="269" cy="132"/>
              </a:xfrm>
              <a:prstGeom prst="cloudCallout">
                <a:avLst>
                  <a:gd name="adj1" fmla="val -12116"/>
                  <a:gd name="adj2" fmla="val -3148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7" name="Freeform 71">
                <a:extLst>
                  <a:ext uri="{FF2B5EF4-FFF2-40B4-BE49-F238E27FC236}">
                    <a16:creationId xmlns:a16="http://schemas.microsoft.com/office/drawing/2014/main" id="{2F32E4D1-83B8-49DB-B6BC-257CB48CD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1" y="4751"/>
                <a:ext cx="98" cy="100"/>
              </a:xfrm>
              <a:custGeom>
                <a:avLst/>
                <a:gdLst>
                  <a:gd name="T0" fmla="*/ 196 w 328"/>
                  <a:gd name="T1" fmla="*/ 0 h 408"/>
                  <a:gd name="T2" fmla="*/ 76 w 328"/>
                  <a:gd name="T3" fmla="*/ 48 h 408"/>
                  <a:gd name="T4" fmla="*/ 4 w 328"/>
                  <a:gd name="T5" fmla="*/ 144 h 408"/>
                  <a:gd name="T6" fmla="*/ 16 w 328"/>
                  <a:gd name="T7" fmla="*/ 312 h 408"/>
                  <a:gd name="T8" fmla="*/ 172 w 328"/>
                  <a:gd name="T9" fmla="*/ 396 h 408"/>
                  <a:gd name="T10" fmla="*/ 208 w 328"/>
                  <a:gd name="T11" fmla="*/ 408 h 408"/>
                  <a:gd name="T12" fmla="*/ 280 w 328"/>
                  <a:gd name="T13" fmla="*/ 396 h 408"/>
                  <a:gd name="T14" fmla="*/ 328 w 328"/>
                  <a:gd name="T15" fmla="*/ 276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408">
                    <a:moveTo>
                      <a:pt x="196" y="0"/>
                    </a:moveTo>
                    <a:cubicBezTo>
                      <a:pt x="150" y="11"/>
                      <a:pt x="120" y="33"/>
                      <a:pt x="76" y="48"/>
                    </a:cubicBezTo>
                    <a:cubicBezTo>
                      <a:pt x="46" y="93"/>
                      <a:pt x="21" y="94"/>
                      <a:pt x="4" y="144"/>
                    </a:cubicBezTo>
                    <a:cubicBezTo>
                      <a:pt x="8" y="200"/>
                      <a:pt x="0" y="258"/>
                      <a:pt x="16" y="312"/>
                    </a:cubicBezTo>
                    <a:cubicBezTo>
                      <a:pt x="26" y="345"/>
                      <a:pt x="149" y="388"/>
                      <a:pt x="172" y="396"/>
                    </a:cubicBezTo>
                    <a:cubicBezTo>
                      <a:pt x="184" y="400"/>
                      <a:pt x="208" y="408"/>
                      <a:pt x="208" y="408"/>
                    </a:cubicBezTo>
                    <a:cubicBezTo>
                      <a:pt x="232" y="404"/>
                      <a:pt x="258" y="407"/>
                      <a:pt x="280" y="396"/>
                    </a:cubicBezTo>
                    <a:cubicBezTo>
                      <a:pt x="312" y="380"/>
                      <a:pt x="328" y="307"/>
                      <a:pt x="328" y="276"/>
                    </a:cubicBezTo>
                  </a:path>
                </a:pathLst>
              </a:custGeom>
              <a:solidFill>
                <a:srgbClr val="FFFFFF"/>
              </a:solidFill>
              <a:ln w="381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8" name="AutoShape 72">
                <a:extLst>
                  <a:ext uri="{FF2B5EF4-FFF2-40B4-BE49-F238E27FC236}">
                    <a16:creationId xmlns:a16="http://schemas.microsoft.com/office/drawing/2014/main" id="{F7321812-D47D-44A6-8F4A-7154176E4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8091" y="4620"/>
                <a:ext cx="484" cy="220"/>
              </a:xfrm>
              <a:prstGeom prst="cloudCallout">
                <a:avLst>
                  <a:gd name="adj1" fmla="val -44264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9" name="Line 73">
                <a:extLst>
                  <a:ext uri="{FF2B5EF4-FFF2-40B4-BE49-F238E27FC236}">
                    <a16:creationId xmlns:a16="http://schemas.microsoft.com/office/drawing/2014/main" id="{0A3435C6-AB0E-4A75-8140-A78A0A9D0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5" y="4803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0" name="Line 74">
                <a:extLst>
                  <a:ext uri="{FF2B5EF4-FFF2-40B4-BE49-F238E27FC236}">
                    <a16:creationId xmlns:a16="http://schemas.microsoft.com/office/drawing/2014/main" id="{09139C5D-7A1B-4C36-9CE6-7B6682036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0" y="4825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1" name="Line 75">
                <a:extLst>
                  <a:ext uri="{FF2B5EF4-FFF2-40B4-BE49-F238E27FC236}">
                    <a16:creationId xmlns:a16="http://schemas.microsoft.com/office/drawing/2014/main" id="{ADA26F0C-C38B-4507-8EB3-49BEA2514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89" y="4837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2" name="Line 76">
                <a:extLst>
                  <a:ext uri="{FF2B5EF4-FFF2-40B4-BE49-F238E27FC236}">
                    <a16:creationId xmlns:a16="http://schemas.microsoft.com/office/drawing/2014/main" id="{9785E050-ADBB-4468-A678-B5EFCB92A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0" y="4843"/>
                <a:ext cx="1" cy="6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3" name="AutoShape 77">
                <a:extLst>
                  <a:ext uri="{FF2B5EF4-FFF2-40B4-BE49-F238E27FC236}">
                    <a16:creationId xmlns:a16="http://schemas.microsoft.com/office/drawing/2014/main" id="{0C70D008-A272-437B-ACE7-534EC1D2E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8452" y="4554"/>
                <a:ext cx="269" cy="132"/>
              </a:xfrm>
              <a:prstGeom prst="cloudCallout">
                <a:avLst>
                  <a:gd name="adj1" fmla="val -12116"/>
                  <a:gd name="adj2" fmla="val -3148"/>
                </a:avLst>
              </a:prstGeom>
              <a:solidFill>
                <a:srgbClr val="FF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ru-RU" altLang="ru-RU" sz="1200">
                  <a:solidFill>
                    <a:srgbClr val="FFCC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4" name="Freeform 78">
                <a:extLst>
                  <a:ext uri="{FF2B5EF4-FFF2-40B4-BE49-F238E27FC236}">
                    <a16:creationId xmlns:a16="http://schemas.microsoft.com/office/drawing/2014/main" id="{AC86E516-51A7-4DF4-A858-617379DDE5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13" y="4560"/>
                <a:ext cx="98" cy="100"/>
              </a:xfrm>
              <a:custGeom>
                <a:avLst/>
                <a:gdLst>
                  <a:gd name="T0" fmla="*/ 196 w 328"/>
                  <a:gd name="T1" fmla="*/ 0 h 408"/>
                  <a:gd name="T2" fmla="*/ 76 w 328"/>
                  <a:gd name="T3" fmla="*/ 48 h 408"/>
                  <a:gd name="T4" fmla="*/ 4 w 328"/>
                  <a:gd name="T5" fmla="*/ 144 h 408"/>
                  <a:gd name="T6" fmla="*/ 16 w 328"/>
                  <a:gd name="T7" fmla="*/ 312 h 408"/>
                  <a:gd name="T8" fmla="*/ 172 w 328"/>
                  <a:gd name="T9" fmla="*/ 396 h 408"/>
                  <a:gd name="T10" fmla="*/ 208 w 328"/>
                  <a:gd name="T11" fmla="*/ 408 h 408"/>
                  <a:gd name="T12" fmla="*/ 280 w 328"/>
                  <a:gd name="T13" fmla="*/ 396 h 408"/>
                  <a:gd name="T14" fmla="*/ 328 w 328"/>
                  <a:gd name="T15" fmla="*/ 276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408">
                    <a:moveTo>
                      <a:pt x="196" y="0"/>
                    </a:moveTo>
                    <a:cubicBezTo>
                      <a:pt x="150" y="11"/>
                      <a:pt x="120" y="33"/>
                      <a:pt x="76" y="48"/>
                    </a:cubicBezTo>
                    <a:cubicBezTo>
                      <a:pt x="46" y="93"/>
                      <a:pt x="21" y="94"/>
                      <a:pt x="4" y="144"/>
                    </a:cubicBezTo>
                    <a:cubicBezTo>
                      <a:pt x="8" y="200"/>
                      <a:pt x="0" y="258"/>
                      <a:pt x="16" y="312"/>
                    </a:cubicBezTo>
                    <a:cubicBezTo>
                      <a:pt x="26" y="345"/>
                      <a:pt x="149" y="388"/>
                      <a:pt x="172" y="396"/>
                    </a:cubicBezTo>
                    <a:cubicBezTo>
                      <a:pt x="184" y="400"/>
                      <a:pt x="208" y="408"/>
                      <a:pt x="208" y="408"/>
                    </a:cubicBezTo>
                    <a:cubicBezTo>
                      <a:pt x="232" y="404"/>
                      <a:pt x="258" y="407"/>
                      <a:pt x="280" y="396"/>
                    </a:cubicBezTo>
                    <a:cubicBezTo>
                      <a:pt x="312" y="380"/>
                      <a:pt x="328" y="307"/>
                      <a:pt x="328" y="276"/>
                    </a:cubicBezTo>
                  </a:path>
                </a:pathLst>
              </a:custGeom>
              <a:solidFill>
                <a:srgbClr val="FFFFFF"/>
              </a:solidFill>
              <a:ln w="381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75" name="Group 79">
              <a:extLst>
                <a:ext uri="{FF2B5EF4-FFF2-40B4-BE49-F238E27FC236}">
                  <a16:creationId xmlns:a16="http://schemas.microsoft.com/office/drawing/2014/main" id="{AE8DEF0F-110D-4229-ABE1-9B995DF25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1" y="4914"/>
              <a:ext cx="360" cy="540"/>
              <a:chOff x="9624" y="6972"/>
              <a:chExt cx="480" cy="864"/>
            </a:xfrm>
          </p:grpSpPr>
          <p:grpSp>
            <p:nvGrpSpPr>
              <p:cNvPr id="4176" name="Group 80">
                <a:extLst>
                  <a:ext uri="{FF2B5EF4-FFF2-40B4-BE49-F238E27FC236}">
                    <a16:creationId xmlns:a16="http://schemas.microsoft.com/office/drawing/2014/main" id="{EFAEC2E9-D663-45FC-8082-A0B229C3D2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24" y="7008"/>
                <a:ext cx="0" cy="540"/>
                <a:chOff x="9081" y="5634"/>
                <a:chExt cx="0" cy="540"/>
              </a:xfrm>
            </p:grpSpPr>
            <p:sp>
              <p:nvSpPr>
                <p:cNvPr id="4177" name="Line 81">
                  <a:extLst>
                    <a:ext uri="{FF2B5EF4-FFF2-40B4-BE49-F238E27FC236}">
                      <a16:creationId xmlns:a16="http://schemas.microsoft.com/office/drawing/2014/main" id="{AD2CBCA8-6DF4-4184-A343-6C3FFA935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78" name="Line 82">
                  <a:extLst>
                    <a:ext uri="{FF2B5EF4-FFF2-40B4-BE49-F238E27FC236}">
                      <a16:creationId xmlns:a16="http://schemas.microsoft.com/office/drawing/2014/main" id="{BAAFC8B1-0990-4060-BA03-623E5D2DD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79" name="Group 83">
                <a:extLst>
                  <a:ext uri="{FF2B5EF4-FFF2-40B4-BE49-F238E27FC236}">
                    <a16:creationId xmlns:a16="http://schemas.microsoft.com/office/drawing/2014/main" id="{7FB1BB4C-225A-46AC-9B45-F68E200541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01" y="7074"/>
                <a:ext cx="0" cy="540"/>
                <a:chOff x="9081" y="5634"/>
                <a:chExt cx="0" cy="540"/>
              </a:xfrm>
            </p:grpSpPr>
            <p:sp>
              <p:nvSpPr>
                <p:cNvPr id="4180" name="Line 84">
                  <a:extLst>
                    <a:ext uri="{FF2B5EF4-FFF2-40B4-BE49-F238E27FC236}">
                      <a16:creationId xmlns:a16="http://schemas.microsoft.com/office/drawing/2014/main" id="{4EA26988-45FE-45A0-8B6E-F34564E87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81" name="Line 85">
                  <a:extLst>
                    <a:ext uri="{FF2B5EF4-FFF2-40B4-BE49-F238E27FC236}">
                      <a16:creationId xmlns:a16="http://schemas.microsoft.com/office/drawing/2014/main" id="{C44C2EF0-4FB4-4D7A-AEF4-D38B71163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82" name="Group 86">
                <a:extLst>
                  <a:ext uri="{FF2B5EF4-FFF2-40B4-BE49-F238E27FC236}">
                    <a16:creationId xmlns:a16="http://schemas.microsoft.com/office/drawing/2014/main" id="{7DDC9BC7-D6A0-4532-9673-C94000F4D1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81" y="7074"/>
                <a:ext cx="0" cy="540"/>
                <a:chOff x="9081" y="5634"/>
                <a:chExt cx="0" cy="540"/>
              </a:xfrm>
            </p:grpSpPr>
            <p:sp>
              <p:nvSpPr>
                <p:cNvPr id="4183" name="Line 87">
                  <a:extLst>
                    <a:ext uri="{FF2B5EF4-FFF2-40B4-BE49-F238E27FC236}">
                      <a16:creationId xmlns:a16="http://schemas.microsoft.com/office/drawing/2014/main" id="{9F281FD2-8526-4BEF-931B-5610D104DA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84" name="Line 88">
                  <a:extLst>
                    <a:ext uri="{FF2B5EF4-FFF2-40B4-BE49-F238E27FC236}">
                      <a16:creationId xmlns:a16="http://schemas.microsoft.com/office/drawing/2014/main" id="{A44245C0-B9C8-4AE4-B952-C2B2AAB5A5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85" name="Group 89">
                <a:extLst>
                  <a:ext uri="{FF2B5EF4-FFF2-40B4-BE49-F238E27FC236}">
                    <a16:creationId xmlns:a16="http://schemas.microsoft.com/office/drawing/2014/main" id="{97E822F5-E954-4B98-8B1E-199B1552A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0" y="7296"/>
                <a:ext cx="0" cy="540"/>
                <a:chOff x="9081" y="5634"/>
                <a:chExt cx="0" cy="540"/>
              </a:xfrm>
            </p:grpSpPr>
            <p:sp>
              <p:nvSpPr>
                <p:cNvPr id="4186" name="Line 90">
                  <a:extLst>
                    <a:ext uri="{FF2B5EF4-FFF2-40B4-BE49-F238E27FC236}">
                      <a16:creationId xmlns:a16="http://schemas.microsoft.com/office/drawing/2014/main" id="{4B5B3189-A945-46C7-92A2-35B7FC6DCF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87" name="Line 91">
                  <a:extLst>
                    <a:ext uri="{FF2B5EF4-FFF2-40B4-BE49-F238E27FC236}">
                      <a16:creationId xmlns:a16="http://schemas.microsoft.com/office/drawing/2014/main" id="{A926F468-DCFA-41F1-A341-2DAD49BF0A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88" name="Group 92">
                <a:extLst>
                  <a:ext uri="{FF2B5EF4-FFF2-40B4-BE49-F238E27FC236}">
                    <a16:creationId xmlns:a16="http://schemas.microsoft.com/office/drawing/2014/main" id="{872DFC84-A2CE-4BE3-8561-1CF035BEC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96" y="7236"/>
                <a:ext cx="0" cy="540"/>
                <a:chOff x="9081" y="5634"/>
                <a:chExt cx="0" cy="540"/>
              </a:xfrm>
            </p:grpSpPr>
            <p:sp>
              <p:nvSpPr>
                <p:cNvPr id="4189" name="Line 93">
                  <a:extLst>
                    <a:ext uri="{FF2B5EF4-FFF2-40B4-BE49-F238E27FC236}">
                      <a16:creationId xmlns:a16="http://schemas.microsoft.com/office/drawing/2014/main" id="{72CF4BDC-7131-4AB8-8093-1765126F84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90" name="Line 94">
                  <a:extLst>
                    <a:ext uri="{FF2B5EF4-FFF2-40B4-BE49-F238E27FC236}">
                      <a16:creationId xmlns:a16="http://schemas.microsoft.com/office/drawing/2014/main" id="{A2852E6E-46CC-442A-BBFE-F8DB9C6F7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91" name="Group 95">
                <a:extLst>
                  <a:ext uri="{FF2B5EF4-FFF2-40B4-BE49-F238E27FC236}">
                    <a16:creationId xmlns:a16="http://schemas.microsoft.com/office/drawing/2014/main" id="{ED4176E1-12CE-4FBF-94CD-FA168847C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68" y="6972"/>
                <a:ext cx="0" cy="540"/>
                <a:chOff x="9081" y="5634"/>
                <a:chExt cx="0" cy="540"/>
              </a:xfrm>
            </p:grpSpPr>
            <p:sp>
              <p:nvSpPr>
                <p:cNvPr id="4192" name="Line 96">
                  <a:extLst>
                    <a:ext uri="{FF2B5EF4-FFF2-40B4-BE49-F238E27FC236}">
                      <a16:creationId xmlns:a16="http://schemas.microsoft.com/office/drawing/2014/main" id="{331C55AF-B6C2-4AD7-BD00-E02FACE681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93" name="Line 97">
                  <a:extLst>
                    <a:ext uri="{FF2B5EF4-FFF2-40B4-BE49-F238E27FC236}">
                      <a16:creationId xmlns:a16="http://schemas.microsoft.com/office/drawing/2014/main" id="{30E0B1FC-4304-47DD-B1D7-B0A6E7E99B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94" name="Group 98">
                <a:extLst>
                  <a:ext uri="{FF2B5EF4-FFF2-40B4-BE49-F238E27FC236}">
                    <a16:creationId xmlns:a16="http://schemas.microsoft.com/office/drawing/2014/main" id="{2FAE4EA8-8297-4747-915E-2C6062E46C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04" y="7284"/>
                <a:ext cx="0" cy="540"/>
                <a:chOff x="9081" y="5634"/>
                <a:chExt cx="0" cy="540"/>
              </a:xfrm>
            </p:grpSpPr>
            <p:sp>
              <p:nvSpPr>
                <p:cNvPr id="4195" name="Line 99">
                  <a:extLst>
                    <a:ext uri="{FF2B5EF4-FFF2-40B4-BE49-F238E27FC236}">
                      <a16:creationId xmlns:a16="http://schemas.microsoft.com/office/drawing/2014/main" id="{7BF6EE0E-FCCA-48DB-90F7-BD2127AAEA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96" name="Line 100">
                  <a:extLst>
                    <a:ext uri="{FF2B5EF4-FFF2-40B4-BE49-F238E27FC236}">
                      <a16:creationId xmlns:a16="http://schemas.microsoft.com/office/drawing/2014/main" id="{3D59D100-D3CF-41C1-856F-F8A347F11C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4197" name="Freeform 101" descr="Бумажный пакет">
              <a:extLst>
                <a:ext uri="{FF2B5EF4-FFF2-40B4-BE49-F238E27FC236}">
                  <a16:creationId xmlns:a16="http://schemas.microsoft.com/office/drawing/2014/main" id="{5CE20333-C731-4B7F-8ADC-ACB334852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5276"/>
              <a:ext cx="1551" cy="820"/>
            </a:xfrm>
            <a:custGeom>
              <a:avLst/>
              <a:gdLst>
                <a:gd name="T0" fmla="*/ 1515 w 1551"/>
                <a:gd name="T1" fmla="*/ 160 h 820"/>
                <a:gd name="T2" fmla="*/ 1407 w 1551"/>
                <a:gd name="T3" fmla="*/ 100 h 820"/>
                <a:gd name="T4" fmla="*/ 1299 w 1551"/>
                <a:gd name="T5" fmla="*/ 76 h 820"/>
                <a:gd name="T6" fmla="*/ 1179 w 1551"/>
                <a:gd name="T7" fmla="*/ 52 h 820"/>
                <a:gd name="T8" fmla="*/ 1095 w 1551"/>
                <a:gd name="T9" fmla="*/ 28 h 820"/>
                <a:gd name="T10" fmla="*/ 75 w 1551"/>
                <a:gd name="T11" fmla="*/ 16 h 820"/>
                <a:gd name="T12" fmla="*/ 15 w 1551"/>
                <a:gd name="T13" fmla="*/ 76 h 820"/>
                <a:gd name="T14" fmla="*/ 15 w 1551"/>
                <a:gd name="T15" fmla="*/ 712 h 820"/>
                <a:gd name="T16" fmla="*/ 279 w 1551"/>
                <a:gd name="T17" fmla="*/ 820 h 820"/>
                <a:gd name="T18" fmla="*/ 699 w 1551"/>
                <a:gd name="T19" fmla="*/ 784 h 820"/>
                <a:gd name="T20" fmla="*/ 999 w 1551"/>
                <a:gd name="T21" fmla="*/ 712 h 820"/>
                <a:gd name="T22" fmla="*/ 1203 w 1551"/>
                <a:gd name="T23" fmla="*/ 652 h 820"/>
                <a:gd name="T24" fmla="*/ 1299 w 1551"/>
                <a:gd name="T25" fmla="*/ 628 h 820"/>
                <a:gd name="T26" fmla="*/ 1371 w 1551"/>
                <a:gd name="T27" fmla="*/ 580 h 820"/>
                <a:gd name="T28" fmla="*/ 1467 w 1551"/>
                <a:gd name="T29" fmla="*/ 436 h 820"/>
                <a:gd name="T30" fmla="*/ 1491 w 1551"/>
                <a:gd name="T31" fmla="*/ 400 h 820"/>
                <a:gd name="T32" fmla="*/ 1515 w 1551"/>
                <a:gd name="T33" fmla="*/ 328 h 820"/>
                <a:gd name="T34" fmla="*/ 1515 w 1551"/>
                <a:gd name="T35" fmla="*/ 16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1" h="820">
                  <a:moveTo>
                    <a:pt x="1515" y="160"/>
                  </a:moveTo>
                  <a:cubicBezTo>
                    <a:pt x="1468" y="129"/>
                    <a:pt x="1456" y="124"/>
                    <a:pt x="1407" y="100"/>
                  </a:cubicBezTo>
                  <a:cubicBezTo>
                    <a:pt x="1353" y="73"/>
                    <a:pt x="1355" y="89"/>
                    <a:pt x="1299" y="76"/>
                  </a:cubicBezTo>
                  <a:cubicBezTo>
                    <a:pt x="1259" y="67"/>
                    <a:pt x="1219" y="60"/>
                    <a:pt x="1179" y="52"/>
                  </a:cubicBezTo>
                  <a:cubicBezTo>
                    <a:pt x="1159" y="48"/>
                    <a:pt x="1095" y="28"/>
                    <a:pt x="1095" y="28"/>
                  </a:cubicBezTo>
                  <a:cubicBezTo>
                    <a:pt x="739" y="32"/>
                    <a:pt x="431" y="0"/>
                    <a:pt x="75" y="16"/>
                  </a:cubicBezTo>
                  <a:cubicBezTo>
                    <a:pt x="62" y="17"/>
                    <a:pt x="15" y="63"/>
                    <a:pt x="15" y="76"/>
                  </a:cubicBezTo>
                  <a:cubicBezTo>
                    <a:pt x="15" y="288"/>
                    <a:pt x="0" y="501"/>
                    <a:pt x="15" y="712"/>
                  </a:cubicBezTo>
                  <a:cubicBezTo>
                    <a:pt x="19" y="773"/>
                    <a:pt x="234" y="814"/>
                    <a:pt x="279" y="820"/>
                  </a:cubicBezTo>
                  <a:cubicBezTo>
                    <a:pt x="438" y="814"/>
                    <a:pt x="556" y="820"/>
                    <a:pt x="699" y="784"/>
                  </a:cubicBezTo>
                  <a:cubicBezTo>
                    <a:pt x="798" y="718"/>
                    <a:pt x="872" y="720"/>
                    <a:pt x="999" y="712"/>
                  </a:cubicBezTo>
                  <a:cubicBezTo>
                    <a:pt x="1069" y="698"/>
                    <a:pt x="1135" y="675"/>
                    <a:pt x="1203" y="652"/>
                  </a:cubicBezTo>
                  <a:cubicBezTo>
                    <a:pt x="1234" y="642"/>
                    <a:pt x="1299" y="628"/>
                    <a:pt x="1299" y="628"/>
                  </a:cubicBezTo>
                  <a:cubicBezTo>
                    <a:pt x="1323" y="612"/>
                    <a:pt x="1347" y="596"/>
                    <a:pt x="1371" y="580"/>
                  </a:cubicBezTo>
                  <a:cubicBezTo>
                    <a:pt x="1385" y="571"/>
                    <a:pt x="1449" y="462"/>
                    <a:pt x="1467" y="436"/>
                  </a:cubicBezTo>
                  <a:cubicBezTo>
                    <a:pt x="1475" y="424"/>
                    <a:pt x="1486" y="414"/>
                    <a:pt x="1491" y="400"/>
                  </a:cubicBezTo>
                  <a:cubicBezTo>
                    <a:pt x="1499" y="376"/>
                    <a:pt x="1515" y="328"/>
                    <a:pt x="1515" y="328"/>
                  </a:cubicBezTo>
                  <a:cubicBezTo>
                    <a:pt x="1527" y="241"/>
                    <a:pt x="1551" y="232"/>
                    <a:pt x="1515" y="16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8" name="Freeform 102" descr="Коричневый мрамор">
              <a:extLst>
                <a:ext uri="{FF2B5EF4-FFF2-40B4-BE49-F238E27FC236}">
                  <a16:creationId xmlns:a16="http://schemas.microsoft.com/office/drawing/2014/main" id="{0885B5E0-9554-40E2-AF91-473AFDF2C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" y="5220"/>
              <a:ext cx="3232" cy="297"/>
            </a:xfrm>
            <a:custGeom>
              <a:avLst/>
              <a:gdLst>
                <a:gd name="T0" fmla="*/ 253 w 3232"/>
                <a:gd name="T1" fmla="*/ 120 h 297"/>
                <a:gd name="T2" fmla="*/ 373 w 3232"/>
                <a:gd name="T3" fmla="*/ 96 h 297"/>
                <a:gd name="T4" fmla="*/ 457 w 3232"/>
                <a:gd name="T5" fmla="*/ 84 h 297"/>
                <a:gd name="T6" fmla="*/ 3205 w 3232"/>
                <a:gd name="T7" fmla="*/ 96 h 297"/>
                <a:gd name="T8" fmla="*/ 3205 w 3232"/>
                <a:gd name="T9" fmla="*/ 276 h 297"/>
                <a:gd name="T10" fmla="*/ 577 w 3232"/>
                <a:gd name="T11" fmla="*/ 276 h 297"/>
                <a:gd name="T12" fmla="*/ 37 w 3232"/>
                <a:gd name="T13" fmla="*/ 228 h 297"/>
                <a:gd name="T14" fmla="*/ 253 w 3232"/>
                <a:gd name="T15" fmla="*/ 12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2" h="297">
                  <a:moveTo>
                    <a:pt x="253" y="120"/>
                  </a:moveTo>
                  <a:cubicBezTo>
                    <a:pt x="293" y="116"/>
                    <a:pt x="334" y="105"/>
                    <a:pt x="373" y="96"/>
                  </a:cubicBezTo>
                  <a:cubicBezTo>
                    <a:pt x="399" y="90"/>
                    <a:pt x="432" y="92"/>
                    <a:pt x="457" y="84"/>
                  </a:cubicBezTo>
                  <a:cubicBezTo>
                    <a:pt x="921" y="78"/>
                    <a:pt x="3178" y="16"/>
                    <a:pt x="3205" y="96"/>
                  </a:cubicBezTo>
                  <a:cubicBezTo>
                    <a:pt x="3232" y="176"/>
                    <a:pt x="3205" y="0"/>
                    <a:pt x="3205" y="276"/>
                  </a:cubicBezTo>
                  <a:cubicBezTo>
                    <a:pt x="2355" y="270"/>
                    <a:pt x="1428" y="297"/>
                    <a:pt x="577" y="276"/>
                  </a:cubicBezTo>
                  <a:cubicBezTo>
                    <a:pt x="499" y="250"/>
                    <a:pt x="111" y="265"/>
                    <a:pt x="37" y="228"/>
                  </a:cubicBezTo>
                  <a:cubicBezTo>
                    <a:pt x="0" y="173"/>
                    <a:pt x="217" y="156"/>
                    <a:pt x="253" y="120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9" name="Freeform 103" descr="Каштан">
              <a:extLst>
                <a:ext uri="{FF2B5EF4-FFF2-40B4-BE49-F238E27FC236}">
                  <a16:creationId xmlns:a16="http://schemas.microsoft.com/office/drawing/2014/main" id="{2CB79F2F-EF55-4383-9821-56A06A947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6894"/>
              <a:ext cx="1800" cy="1539"/>
            </a:xfrm>
            <a:custGeom>
              <a:avLst/>
              <a:gdLst>
                <a:gd name="T0" fmla="*/ 244 w 2102"/>
                <a:gd name="T1" fmla="*/ 68 h 1539"/>
                <a:gd name="T2" fmla="*/ 604 w 2102"/>
                <a:gd name="T3" fmla="*/ 44 h 1539"/>
                <a:gd name="T4" fmla="*/ 976 w 2102"/>
                <a:gd name="T5" fmla="*/ 80 h 1539"/>
                <a:gd name="T6" fmla="*/ 1180 w 2102"/>
                <a:gd name="T7" fmla="*/ 128 h 1539"/>
                <a:gd name="T8" fmla="*/ 1264 w 2102"/>
                <a:gd name="T9" fmla="*/ 164 h 1539"/>
                <a:gd name="T10" fmla="*/ 1336 w 2102"/>
                <a:gd name="T11" fmla="*/ 236 h 1539"/>
                <a:gd name="T12" fmla="*/ 1732 w 2102"/>
                <a:gd name="T13" fmla="*/ 236 h 1539"/>
                <a:gd name="T14" fmla="*/ 2020 w 2102"/>
                <a:gd name="T15" fmla="*/ 536 h 1539"/>
                <a:gd name="T16" fmla="*/ 2008 w 2102"/>
                <a:gd name="T17" fmla="*/ 788 h 1539"/>
                <a:gd name="T18" fmla="*/ 2068 w 2102"/>
                <a:gd name="T19" fmla="*/ 932 h 1539"/>
                <a:gd name="T20" fmla="*/ 2080 w 2102"/>
                <a:gd name="T21" fmla="*/ 1220 h 1539"/>
                <a:gd name="T22" fmla="*/ 1948 w 2102"/>
                <a:gd name="T23" fmla="*/ 1292 h 1539"/>
                <a:gd name="T24" fmla="*/ 1804 w 2102"/>
                <a:gd name="T25" fmla="*/ 1364 h 1539"/>
                <a:gd name="T26" fmla="*/ 1336 w 2102"/>
                <a:gd name="T27" fmla="*/ 1412 h 1539"/>
                <a:gd name="T28" fmla="*/ 988 w 2102"/>
                <a:gd name="T29" fmla="*/ 1496 h 1539"/>
                <a:gd name="T30" fmla="*/ 580 w 2102"/>
                <a:gd name="T31" fmla="*/ 1508 h 1539"/>
                <a:gd name="T32" fmla="*/ 400 w 2102"/>
                <a:gd name="T33" fmla="*/ 1436 h 1539"/>
                <a:gd name="T34" fmla="*/ 328 w 2102"/>
                <a:gd name="T35" fmla="*/ 1412 h 1539"/>
                <a:gd name="T36" fmla="*/ 292 w 2102"/>
                <a:gd name="T37" fmla="*/ 1388 h 1539"/>
                <a:gd name="T38" fmla="*/ 40 w 2102"/>
                <a:gd name="T39" fmla="*/ 1364 h 1539"/>
                <a:gd name="T40" fmla="*/ 28 w 2102"/>
                <a:gd name="T41" fmla="*/ 236 h 1539"/>
                <a:gd name="T42" fmla="*/ 136 w 2102"/>
                <a:gd name="T43" fmla="*/ 164 h 1539"/>
                <a:gd name="T44" fmla="*/ 208 w 2102"/>
                <a:gd name="T45" fmla="*/ 116 h 1539"/>
                <a:gd name="T46" fmla="*/ 244 w 2102"/>
                <a:gd name="T47" fmla="*/ 68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2" h="1539">
                  <a:moveTo>
                    <a:pt x="244" y="68"/>
                  </a:moveTo>
                  <a:cubicBezTo>
                    <a:pt x="379" y="0"/>
                    <a:pt x="385" y="34"/>
                    <a:pt x="604" y="44"/>
                  </a:cubicBezTo>
                  <a:cubicBezTo>
                    <a:pt x="728" y="62"/>
                    <a:pt x="852" y="65"/>
                    <a:pt x="976" y="80"/>
                  </a:cubicBezTo>
                  <a:cubicBezTo>
                    <a:pt x="1041" y="102"/>
                    <a:pt x="1112" y="114"/>
                    <a:pt x="1180" y="128"/>
                  </a:cubicBezTo>
                  <a:cubicBezTo>
                    <a:pt x="1207" y="142"/>
                    <a:pt x="1241" y="144"/>
                    <a:pt x="1264" y="164"/>
                  </a:cubicBezTo>
                  <a:cubicBezTo>
                    <a:pt x="1324" y="214"/>
                    <a:pt x="1272" y="208"/>
                    <a:pt x="1336" y="236"/>
                  </a:cubicBezTo>
                  <a:cubicBezTo>
                    <a:pt x="1439" y="282"/>
                    <a:pt x="1624" y="212"/>
                    <a:pt x="1732" y="236"/>
                  </a:cubicBezTo>
                  <a:cubicBezTo>
                    <a:pt x="1826" y="257"/>
                    <a:pt x="1969" y="459"/>
                    <a:pt x="2020" y="536"/>
                  </a:cubicBezTo>
                  <a:cubicBezTo>
                    <a:pt x="2032" y="630"/>
                    <a:pt x="1965" y="703"/>
                    <a:pt x="2008" y="788"/>
                  </a:cubicBezTo>
                  <a:cubicBezTo>
                    <a:pt x="2020" y="846"/>
                    <a:pt x="2035" y="883"/>
                    <a:pt x="2068" y="932"/>
                  </a:cubicBezTo>
                  <a:cubicBezTo>
                    <a:pt x="2090" y="1044"/>
                    <a:pt x="2102" y="1086"/>
                    <a:pt x="2080" y="1220"/>
                  </a:cubicBezTo>
                  <a:cubicBezTo>
                    <a:pt x="2070" y="1278"/>
                    <a:pt x="1991" y="1275"/>
                    <a:pt x="1948" y="1292"/>
                  </a:cubicBezTo>
                  <a:cubicBezTo>
                    <a:pt x="1902" y="1310"/>
                    <a:pt x="1850" y="1350"/>
                    <a:pt x="1804" y="1364"/>
                  </a:cubicBezTo>
                  <a:cubicBezTo>
                    <a:pt x="1658" y="1409"/>
                    <a:pt x="1481" y="1406"/>
                    <a:pt x="1336" y="1412"/>
                  </a:cubicBezTo>
                  <a:cubicBezTo>
                    <a:pt x="1223" y="1450"/>
                    <a:pt x="1106" y="1479"/>
                    <a:pt x="988" y="1496"/>
                  </a:cubicBezTo>
                  <a:cubicBezTo>
                    <a:pt x="859" y="1539"/>
                    <a:pt x="710" y="1514"/>
                    <a:pt x="580" y="1508"/>
                  </a:cubicBezTo>
                  <a:cubicBezTo>
                    <a:pt x="525" y="1471"/>
                    <a:pt x="463" y="1455"/>
                    <a:pt x="400" y="1436"/>
                  </a:cubicBezTo>
                  <a:cubicBezTo>
                    <a:pt x="376" y="1429"/>
                    <a:pt x="349" y="1426"/>
                    <a:pt x="328" y="1412"/>
                  </a:cubicBezTo>
                  <a:cubicBezTo>
                    <a:pt x="316" y="1404"/>
                    <a:pt x="305" y="1394"/>
                    <a:pt x="292" y="1388"/>
                  </a:cubicBezTo>
                  <a:cubicBezTo>
                    <a:pt x="265" y="1377"/>
                    <a:pt x="68" y="1373"/>
                    <a:pt x="40" y="1364"/>
                  </a:cubicBezTo>
                  <a:cubicBezTo>
                    <a:pt x="0" y="1170"/>
                    <a:pt x="40" y="436"/>
                    <a:pt x="28" y="236"/>
                  </a:cubicBezTo>
                  <a:cubicBezTo>
                    <a:pt x="36" y="180"/>
                    <a:pt x="76" y="184"/>
                    <a:pt x="136" y="164"/>
                  </a:cubicBezTo>
                  <a:cubicBezTo>
                    <a:pt x="163" y="155"/>
                    <a:pt x="208" y="116"/>
                    <a:pt x="208" y="116"/>
                  </a:cubicBezTo>
                  <a:cubicBezTo>
                    <a:pt x="235" y="75"/>
                    <a:pt x="222" y="90"/>
                    <a:pt x="244" y="68"/>
                  </a:cubicBez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200" name="Group 104">
              <a:extLst>
                <a:ext uri="{FF2B5EF4-FFF2-40B4-BE49-F238E27FC236}">
                  <a16:creationId xmlns:a16="http://schemas.microsoft.com/office/drawing/2014/main" id="{E677EC0A-9020-4006-AAAD-0B27ABEC9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61" y="3294"/>
              <a:ext cx="3600" cy="960"/>
              <a:chOff x="6741" y="3294"/>
              <a:chExt cx="3600" cy="960"/>
            </a:xfrm>
          </p:grpSpPr>
          <p:grpSp>
            <p:nvGrpSpPr>
              <p:cNvPr id="4201" name="Group 105">
                <a:extLst>
                  <a:ext uri="{FF2B5EF4-FFF2-40B4-BE49-F238E27FC236}">
                    <a16:creationId xmlns:a16="http://schemas.microsoft.com/office/drawing/2014/main" id="{8D63C8BF-D1D6-461F-8485-0358DF385C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741" y="3294"/>
                <a:ext cx="3360" cy="720"/>
                <a:chOff x="2988" y="3867"/>
                <a:chExt cx="3663" cy="1201"/>
              </a:xfrm>
            </p:grpSpPr>
            <p:sp>
              <p:nvSpPr>
                <p:cNvPr id="4202" name="Freeform 106">
                  <a:extLst>
                    <a:ext uri="{FF2B5EF4-FFF2-40B4-BE49-F238E27FC236}">
                      <a16:creationId xmlns:a16="http://schemas.microsoft.com/office/drawing/2014/main" id="{E951244C-7BBF-4CA5-A91E-A76650682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8" y="42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3" name="Freeform 107">
                  <a:extLst>
                    <a:ext uri="{FF2B5EF4-FFF2-40B4-BE49-F238E27FC236}">
                      <a16:creationId xmlns:a16="http://schemas.microsoft.com/office/drawing/2014/main" id="{5CBF6FA3-EFBA-4A88-8B55-C95ED093E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1" y="420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4" name="Freeform 108">
                  <a:extLst>
                    <a:ext uri="{FF2B5EF4-FFF2-40B4-BE49-F238E27FC236}">
                      <a16:creationId xmlns:a16="http://schemas.microsoft.com/office/drawing/2014/main" id="{17A5E37C-6673-4F48-949F-5FF95EFF5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" y="414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5" name="Freeform 109">
                  <a:extLst>
                    <a:ext uri="{FF2B5EF4-FFF2-40B4-BE49-F238E27FC236}">
                      <a16:creationId xmlns:a16="http://schemas.microsoft.com/office/drawing/2014/main" id="{4C9F4FE3-AAF4-42E3-BE57-C070C7B0E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" y="432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6" name="Freeform 110">
                  <a:extLst>
                    <a:ext uri="{FF2B5EF4-FFF2-40B4-BE49-F238E27FC236}">
                      <a16:creationId xmlns:a16="http://schemas.microsoft.com/office/drawing/2014/main" id="{7F02F61F-DD94-48C6-AC58-7B9221AF7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43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7" name="Freeform 111">
                  <a:extLst>
                    <a:ext uri="{FF2B5EF4-FFF2-40B4-BE49-F238E27FC236}">
                      <a16:creationId xmlns:a16="http://schemas.microsoft.com/office/drawing/2014/main" id="{06ECC15A-D9A0-4D44-9CAA-A4DE8A4B2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4016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8" name="Freeform 112">
                  <a:extLst>
                    <a:ext uri="{FF2B5EF4-FFF2-40B4-BE49-F238E27FC236}">
                      <a16:creationId xmlns:a16="http://schemas.microsoft.com/office/drawing/2014/main" id="{4EDE390E-B8BC-495A-BE25-70B22971B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1" y="38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09" name="Freeform 113">
                  <a:extLst>
                    <a:ext uri="{FF2B5EF4-FFF2-40B4-BE49-F238E27FC236}">
                      <a16:creationId xmlns:a16="http://schemas.microsoft.com/office/drawing/2014/main" id="{E61360E4-F311-4E07-B75E-8038FB3F7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" y="416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0" name="Freeform 114">
                  <a:extLst>
                    <a:ext uri="{FF2B5EF4-FFF2-40B4-BE49-F238E27FC236}">
                      <a16:creationId xmlns:a16="http://schemas.microsoft.com/office/drawing/2014/main" id="{961A3D93-951B-4103-BAAD-99257E4CE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422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1" name="Freeform 115">
                  <a:extLst>
                    <a:ext uri="{FF2B5EF4-FFF2-40B4-BE49-F238E27FC236}">
                      <a16:creationId xmlns:a16="http://schemas.microsoft.com/office/drawing/2014/main" id="{58040BF8-91D6-45ED-A5AC-962E41498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2" name="Freeform 116">
                  <a:extLst>
                    <a:ext uri="{FF2B5EF4-FFF2-40B4-BE49-F238E27FC236}">
                      <a16:creationId xmlns:a16="http://schemas.microsoft.com/office/drawing/2014/main" id="{0A9122FE-AE59-4DE4-97A5-237637349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3881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3" name="Freeform 117">
                  <a:extLst>
                    <a:ext uri="{FF2B5EF4-FFF2-40B4-BE49-F238E27FC236}">
                      <a16:creationId xmlns:a16="http://schemas.microsoft.com/office/drawing/2014/main" id="{65FDA54D-E224-497C-BB66-B55468C16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1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4" name="Freeform 118">
                  <a:extLst>
                    <a:ext uri="{FF2B5EF4-FFF2-40B4-BE49-F238E27FC236}">
                      <a16:creationId xmlns:a16="http://schemas.microsoft.com/office/drawing/2014/main" id="{8F2792A3-C41F-440A-A4EF-BFB9C4D04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1" y="4054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5" name="Freeform 119">
                  <a:extLst>
                    <a:ext uri="{FF2B5EF4-FFF2-40B4-BE49-F238E27FC236}">
                      <a16:creationId xmlns:a16="http://schemas.microsoft.com/office/drawing/2014/main" id="{5858ECC0-F12C-4165-9956-C6BC5BEB4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401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6" name="Freeform 120">
                  <a:extLst>
                    <a:ext uri="{FF2B5EF4-FFF2-40B4-BE49-F238E27FC236}">
                      <a16:creationId xmlns:a16="http://schemas.microsoft.com/office/drawing/2014/main" id="{06E03DF4-61B5-4F11-99D4-0655C5AE8E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1" y="39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17" name="Group 121">
                <a:extLst>
                  <a:ext uri="{FF2B5EF4-FFF2-40B4-BE49-F238E27FC236}">
                    <a16:creationId xmlns:a16="http://schemas.microsoft.com/office/drawing/2014/main" id="{5012E411-4D5B-4ABE-981A-6BD2DA42FA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981" y="3534"/>
                <a:ext cx="3360" cy="720"/>
                <a:chOff x="2988" y="3867"/>
                <a:chExt cx="3663" cy="1201"/>
              </a:xfrm>
            </p:grpSpPr>
            <p:sp>
              <p:nvSpPr>
                <p:cNvPr id="4218" name="Freeform 122">
                  <a:extLst>
                    <a:ext uri="{FF2B5EF4-FFF2-40B4-BE49-F238E27FC236}">
                      <a16:creationId xmlns:a16="http://schemas.microsoft.com/office/drawing/2014/main" id="{E7CF25A5-59CD-4E73-8E23-93694E5A6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8" y="42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19" name="Freeform 123">
                  <a:extLst>
                    <a:ext uri="{FF2B5EF4-FFF2-40B4-BE49-F238E27FC236}">
                      <a16:creationId xmlns:a16="http://schemas.microsoft.com/office/drawing/2014/main" id="{CFFC1C00-DA66-4843-A5BF-8416FF34D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1" y="420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0" name="Freeform 124">
                  <a:extLst>
                    <a:ext uri="{FF2B5EF4-FFF2-40B4-BE49-F238E27FC236}">
                      <a16:creationId xmlns:a16="http://schemas.microsoft.com/office/drawing/2014/main" id="{FC1485D9-BDA6-4CE6-81D7-1AE486D3B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" y="414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1" name="Freeform 125">
                  <a:extLst>
                    <a:ext uri="{FF2B5EF4-FFF2-40B4-BE49-F238E27FC236}">
                      <a16:creationId xmlns:a16="http://schemas.microsoft.com/office/drawing/2014/main" id="{D7B14427-A740-4528-8315-0D8720991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" y="432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2" name="Freeform 126">
                  <a:extLst>
                    <a:ext uri="{FF2B5EF4-FFF2-40B4-BE49-F238E27FC236}">
                      <a16:creationId xmlns:a16="http://schemas.microsoft.com/office/drawing/2014/main" id="{4FA95311-4101-42EF-A870-DF04872EB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43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3" name="Freeform 127">
                  <a:extLst>
                    <a:ext uri="{FF2B5EF4-FFF2-40B4-BE49-F238E27FC236}">
                      <a16:creationId xmlns:a16="http://schemas.microsoft.com/office/drawing/2014/main" id="{D2B3AF83-A6EE-478E-818A-9B9BF7D34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4016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4" name="Freeform 128">
                  <a:extLst>
                    <a:ext uri="{FF2B5EF4-FFF2-40B4-BE49-F238E27FC236}">
                      <a16:creationId xmlns:a16="http://schemas.microsoft.com/office/drawing/2014/main" id="{BCA60C19-F3E0-4C31-8D5A-51AF1FD38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1" y="38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5" name="Freeform 129">
                  <a:extLst>
                    <a:ext uri="{FF2B5EF4-FFF2-40B4-BE49-F238E27FC236}">
                      <a16:creationId xmlns:a16="http://schemas.microsoft.com/office/drawing/2014/main" id="{6B2E56FC-8411-4473-8556-24A03B6259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" y="416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6" name="Freeform 130">
                  <a:extLst>
                    <a:ext uri="{FF2B5EF4-FFF2-40B4-BE49-F238E27FC236}">
                      <a16:creationId xmlns:a16="http://schemas.microsoft.com/office/drawing/2014/main" id="{C8834325-9783-4E1F-9CFD-77E57B2FC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422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7" name="Freeform 131">
                  <a:extLst>
                    <a:ext uri="{FF2B5EF4-FFF2-40B4-BE49-F238E27FC236}">
                      <a16:creationId xmlns:a16="http://schemas.microsoft.com/office/drawing/2014/main" id="{C6FB3C6F-BCB5-4DC0-ACF8-36F696049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8" name="Freeform 132">
                  <a:extLst>
                    <a:ext uri="{FF2B5EF4-FFF2-40B4-BE49-F238E27FC236}">
                      <a16:creationId xmlns:a16="http://schemas.microsoft.com/office/drawing/2014/main" id="{5E0D87BA-D6B1-4807-8D76-B7E0CDAF4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3881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29" name="Freeform 133">
                  <a:extLst>
                    <a:ext uri="{FF2B5EF4-FFF2-40B4-BE49-F238E27FC236}">
                      <a16:creationId xmlns:a16="http://schemas.microsoft.com/office/drawing/2014/main" id="{C42AAC9E-1F62-4171-8190-438D040FA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1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30" name="Freeform 134">
                  <a:extLst>
                    <a:ext uri="{FF2B5EF4-FFF2-40B4-BE49-F238E27FC236}">
                      <a16:creationId xmlns:a16="http://schemas.microsoft.com/office/drawing/2014/main" id="{A3890ECD-289A-4939-8B77-8B5B7FEFB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1" y="4054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31" name="Freeform 135">
                  <a:extLst>
                    <a:ext uri="{FF2B5EF4-FFF2-40B4-BE49-F238E27FC236}">
                      <a16:creationId xmlns:a16="http://schemas.microsoft.com/office/drawing/2014/main" id="{DD4727DB-0446-4519-8DBB-021093A5A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401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32" name="Freeform 136">
                  <a:extLst>
                    <a:ext uri="{FF2B5EF4-FFF2-40B4-BE49-F238E27FC236}">
                      <a16:creationId xmlns:a16="http://schemas.microsoft.com/office/drawing/2014/main" id="{665817A2-504D-43AE-9804-21E8ACFDC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1" y="39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4233" name="Freeform 137">
              <a:extLst>
                <a:ext uri="{FF2B5EF4-FFF2-40B4-BE49-F238E27FC236}">
                  <a16:creationId xmlns:a16="http://schemas.microsoft.com/office/drawing/2014/main" id="{F586EB37-FE3E-4486-A369-80007B662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" y="7092"/>
              <a:ext cx="2691" cy="2184"/>
            </a:xfrm>
            <a:custGeom>
              <a:avLst/>
              <a:gdLst>
                <a:gd name="T0" fmla="*/ 3060 w 3060"/>
                <a:gd name="T1" fmla="*/ 72 h 2184"/>
                <a:gd name="T2" fmla="*/ 2580 w 3060"/>
                <a:gd name="T3" fmla="*/ 36 h 2184"/>
                <a:gd name="T4" fmla="*/ 2376 w 3060"/>
                <a:gd name="T5" fmla="*/ 0 h 2184"/>
                <a:gd name="T6" fmla="*/ 1176 w 3060"/>
                <a:gd name="T7" fmla="*/ 60 h 2184"/>
                <a:gd name="T8" fmla="*/ 516 w 3060"/>
                <a:gd name="T9" fmla="*/ 228 h 2184"/>
                <a:gd name="T10" fmla="*/ 432 w 3060"/>
                <a:gd name="T11" fmla="*/ 264 h 2184"/>
                <a:gd name="T12" fmla="*/ 360 w 3060"/>
                <a:gd name="T13" fmla="*/ 336 h 2184"/>
                <a:gd name="T14" fmla="*/ 324 w 3060"/>
                <a:gd name="T15" fmla="*/ 360 h 2184"/>
                <a:gd name="T16" fmla="*/ 300 w 3060"/>
                <a:gd name="T17" fmla="*/ 396 h 2184"/>
                <a:gd name="T18" fmla="*/ 264 w 3060"/>
                <a:gd name="T19" fmla="*/ 420 h 2184"/>
                <a:gd name="T20" fmla="*/ 132 w 3060"/>
                <a:gd name="T21" fmla="*/ 588 h 2184"/>
                <a:gd name="T22" fmla="*/ 72 w 3060"/>
                <a:gd name="T23" fmla="*/ 696 h 2184"/>
                <a:gd name="T24" fmla="*/ 0 w 3060"/>
                <a:gd name="T25" fmla="*/ 876 h 2184"/>
                <a:gd name="T26" fmla="*/ 12 w 3060"/>
                <a:gd name="T27" fmla="*/ 1200 h 2184"/>
                <a:gd name="T28" fmla="*/ 60 w 3060"/>
                <a:gd name="T29" fmla="*/ 1344 h 2184"/>
                <a:gd name="T30" fmla="*/ 108 w 3060"/>
                <a:gd name="T31" fmla="*/ 1452 h 2184"/>
                <a:gd name="T32" fmla="*/ 384 w 3060"/>
                <a:gd name="T33" fmla="*/ 1584 h 2184"/>
                <a:gd name="T34" fmla="*/ 432 w 3060"/>
                <a:gd name="T35" fmla="*/ 1608 h 2184"/>
                <a:gd name="T36" fmla="*/ 516 w 3060"/>
                <a:gd name="T37" fmla="*/ 1656 h 2184"/>
                <a:gd name="T38" fmla="*/ 564 w 3060"/>
                <a:gd name="T39" fmla="*/ 1680 h 2184"/>
                <a:gd name="T40" fmla="*/ 684 w 3060"/>
                <a:gd name="T41" fmla="*/ 1764 h 2184"/>
                <a:gd name="T42" fmla="*/ 900 w 3060"/>
                <a:gd name="T43" fmla="*/ 1884 h 2184"/>
                <a:gd name="T44" fmla="*/ 972 w 3060"/>
                <a:gd name="T45" fmla="*/ 1932 h 2184"/>
                <a:gd name="T46" fmla="*/ 1428 w 3060"/>
                <a:gd name="T47" fmla="*/ 1992 h 2184"/>
                <a:gd name="T48" fmla="*/ 2232 w 3060"/>
                <a:gd name="T49" fmla="*/ 1944 h 2184"/>
                <a:gd name="T50" fmla="*/ 2412 w 3060"/>
                <a:gd name="T51" fmla="*/ 1932 h 2184"/>
                <a:gd name="T52" fmla="*/ 2604 w 3060"/>
                <a:gd name="T53" fmla="*/ 2052 h 2184"/>
                <a:gd name="T54" fmla="*/ 3060 w 3060"/>
                <a:gd name="T55" fmla="*/ 218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60" h="2184">
                  <a:moveTo>
                    <a:pt x="3060" y="72"/>
                  </a:moveTo>
                  <a:cubicBezTo>
                    <a:pt x="2887" y="43"/>
                    <a:pt x="2785" y="43"/>
                    <a:pt x="2580" y="36"/>
                  </a:cubicBezTo>
                  <a:cubicBezTo>
                    <a:pt x="2432" y="6"/>
                    <a:pt x="2500" y="18"/>
                    <a:pt x="2376" y="0"/>
                  </a:cubicBezTo>
                  <a:cubicBezTo>
                    <a:pt x="1972" y="9"/>
                    <a:pt x="1578" y="35"/>
                    <a:pt x="1176" y="60"/>
                  </a:cubicBezTo>
                  <a:cubicBezTo>
                    <a:pt x="953" y="105"/>
                    <a:pt x="739" y="183"/>
                    <a:pt x="516" y="228"/>
                  </a:cubicBezTo>
                  <a:cubicBezTo>
                    <a:pt x="489" y="242"/>
                    <a:pt x="456" y="245"/>
                    <a:pt x="432" y="264"/>
                  </a:cubicBezTo>
                  <a:cubicBezTo>
                    <a:pt x="405" y="285"/>
                    <a:pt x="384" y="312"/>
                    <a:pt x="360" y="336"/>
                  </a:cubicBezTo>
                  <a:cubicBezTo>
                    <a:pt x="350" y="346"/>
                    <a:pt x="336" y="352"/>
                    <a:pt x="324" y="360"/>
                  </a:cubicBezTo>
                  <a:cubicBezTo>
                    <a:pt x="316" y="372"/>
                    <a:pt x="310" y="386"/>
                    <a:pt x="300" y="396"/>
                  </a:cubicBezTo>
                  <a:cubicBezTo>
                    <a:pt x="290" y="406"/>
                    <a:pt x="273" y="409"/>
                    <a:pt x="264" y="420"/>
                  </a:cubicBezTo>
                  <a:cubicBezTo>
                    <a:pt x="213" y="478"/>
                    <a:pt x="196" y="545"/>
                    <a:pt x="132" y="588"/>
                  </a:cubicBezTo>
                  <a:cubicBezTo>
                    <a:pt x="110" y="621"/>
                    <a:pt x="88" y="660"/>
                    <a:pt x="72" y="696"/>
                  </a:cubicBezTo>
                  <a:cubicBezTo>
                    <a:pt x="44" y="758"/>
                    <a:pt x="38" y="819"/>
                    <a:pt x="0" y="876"/>
                  </a:cubicBezTo>
                  <a:cubicBezTo>
                    <a:pt x="4" y="984"/>
                    <a:pt x="5" y="1092"/>
                    <a:pt x="12" y="1200"/>
                  </a:cubicBezTo>
                  <a:cubicBezTo>
                    <a:pt x="16" y="1257"/>
                    <a:pt x="40" y="1293"/>
                    <a:pt x="60" y="1344"/>
                  </a:cubicBezTo>
                  <a:cubicBezTo>
                    <a:pt x="84" y="1404"/>
                    <a:pt x="72" y="1409"/>
                    <a:pt x="108" y="1452"/>
                  </a:cubicBezTo>
                  <a:cubicBezTo>
                    <a:pt x="185" y="1545"/>
                    <a:pt x="280" y="1545"/>
                    <a:pt x="384" y="1584"/>
                  </a:cubicBezTo>
                  <a:cubicBezTo>
                    <a:pt x="401" y="1590"/>
                    <a:pt x="416" y="1601"/>
                    <a:pt x="432" y="1608"/>
                  </a:cubicBezTo>
                  <a:cubicBezTo>
                    <a:pt x="454" y="1620"/>
                    <a:pt x="494" y="1644"/>
                    <a:pt x="516" y="1656"/>
                  </a:cubicBezTo>
                  <a:cubicBezTo>
                    <a:pt x="531" y="1665"/>
                    <a:pt x="549" y="1670"/>
                    <a:pt x="564" y="1680"/>
                  </a:cubicBezTo>
                  <a:cubicBezTo>
                    <a:pt x="608" y="1711"/>
                    <a:pt x="631" y="1746"/>
                    <a:pt x="684" y="1764"/>
                  </a:cubicBezTo>
                  <a:cubicBezTo>
                    <a:pt x="752" y="1815"/>
                    <a:pt x="827" y="1843"/>
                    <a:pt x="900" y="1884"/>
                  </a:cubicBezTo>
                  <a:cubicBezTo>
                    <a:pt x="925" y="1898"/>
                    <a:pt x="944" y="1925"/>
                    <a:pt x="972" y="1932"/>
                  </a:cubicBezTo>
                  <a:cubicBezTo>
                    <a:pt x="1130" y="1972"/>
                    <a:pt x="1261" y="1983"/>
                    <a:pt x="1428" y="1992"/>
                  </a:cubicBezTo>
                  <a:cubicBezTo>
                    <a:pt x="1698" y="1978"/>
                    <a:pt x="1960" y="1953"/>
                    <a:pt x="2232" y="1944"/>
                  </a:cubicBezTo>
                  <a:cubicBezTo>
                    <a:pt x="2304" y="1920"/>
                    <a:pt x="2330" y="1922"/>
                    <a:pt x="2412" y="1932"/>
                  </a:cubicBezTo>
                  <a:cubicBezTo>
                    <a:pt x="2473" y="1973"/>
                    <a:pt x="2534" y="2029"/>
                    <a:pt x="2604" y="2052"/>
                  </a:cubicBezTo>
                  <a:cubicBezTo>
                    <a:pt x="2726" y="2144"/>
                    <a:pt x="2984" y="2162"/>
                    <a:pt x="3060" y="2184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34" name="Freeform 138">
              <a:extLst>
                <a:ext uri="{FF2B5EF4-FFF2-40B4-BE49-F238E27FC236}">
                  <a16:creationId xmlns:a16="http://schemas.microsoft.com/office/drawing/2014/main" id="{D011E88F-FA4C-484F-A3FB-9C927B189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" y="7074"/>
              <a:ext cx="2715" cy="1111"/>
            </a:xfrm>
            <a:custGeom>
              <a:avLst/>
              <a:gdLst>
                <a:gd name="T0" fmla="*/ 3060 w 3075"/>
                <a:gd name="T1" fmla="*/ 71 h 1111"/>
                <a:gd name="T2" fmla="*/ 2580 w 3075"/>
                <a:gd name="T3" fmla="*/ 36 h 1111"/>
                <a:gd name="T4" fmla="*/ 2376 w 3075"/>
                <a:gd name="T5" fmla="*/ 0 h 1111"/>
                <a:gd name="T6" fmla="*/ 1176 w 3075"/>
                <a:gd name="T7" fmla="*/ 59 h 1111"/>
                <a:gd name="T8" fmla="*/ 516 w 3075"/>
                <a:gd name="T9" fmla="*/ 225 h 1111"/>
                <a:gd name="T10" fmla="*/ 432 w 3075"/>
                <a:gd name="T11" fmla="*/ 261 h 1111"/>
                <a:gd name="T12" fmla="*/ 360 w 3075"/>
                <a:gd name="T13" fmla="*/ 332 h 1111"/>
                <a:gd name="T14" fmla="*/ 324 w 3075"/>
                <a:gd name="T15" fmla="*/ 356 h 1111"/>
                <a:gd name="T16" fmla="*/ 300 w 3075"/>
                <a:gd name="T17" fmla="*/ 392 h 1111"/>
                <a:gd name="T18" fmla="*/ 264 w 3075"/>
                <a:gd name="T19" fmla="*/ 415 h 1111"/>
                <a:gd name="T20" fmla="*/ 132 w 3075"/>
                <a:gd name="T21" fmla="*/ 582 h 1111"/>
                <a:gd name="T22" fmla="*/ 72 w 3075"/>
                <a:gd name="T23" fmla="*/ 688 h 1111"/>
                <a:gd name="T24" fmla="*/ 0 w 3075"/>
                <a:gd name="T25" fmla="*/ 866 h 1111"/>
                <a:gd name="T26" fmla="*/ 3075 w 3075"/>
                <a:gd name="T27" fmla="*/ 99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5" h="1111">
                  <a:moveTo>
                    <a:pt x="3060" y="71"/>
                  </a:moveTo>
                  <a:cubicBezTo>
                    <a:pt x="2887" y="43"/>
                    <a:pt x="2785" y="43"/>
                    <a:pt x="2580" y="36"/>
                  </a:cubicBezTo>
                  <a:cubicBezTo>
                    <a:pt x="2432" y="6"/>
                    <a:pt x="2500" y="18"/>
                    <a:pt x="2376" y="0"/>
                  </a:cubicBezTo>
                  <a:cubicBezTo>
                    <a:pt x="1972" y="9"/>
                    <a:pt x="1578" y="35"/>
                    <a:pt x="1176" y="59"/>
                  </a:cubicBezTo>
                  <a:cubicBezTo>
                    <a:pt x="953" y="104"/>
                    <a:pt x="739" y="181"/>
                    <a:pt x="516" y="225"/>
                  </a:cubicBezTo>
                  <a:cubicBezTo>
                    <a:pt x="489" y="239"/>
                    <a:pt x="456" y="242"/>
                    <a:pt x="432" y="261"/>
                  </a:cubicBezTo>
                  <a:cubicBezTo>
                    <a:pt x="405" y="282"/>
                    <a:pt x="384" y="309"/>
                    <a:pt x="360" y="332"/>
                  </a:cubicBezTo>
                  <a:cubicBezTo>
                    <a:pt x="350" y="342"/>
                    <a:pt x="336" y="348"/>
                    <a:pt x="324" y="356"/>
                  </a:cubicBezTo>
                  <a:cubicBezTo>
                    <a:pt x="316" y="368"/>
                    <a:pt x="310" y="382"/>
                    <a:pt x="300" y="392"/>
                  </a:cubicBezTo>
                  <a:cubicBezTo>
                    <a:pt x="290" y="402"/>
                    <a:pt x="273" y="405"/>
                    <a:pt x="264" y="415"/>
                  </a:cubicBezTo>
                  <a:cubicBezTo>
                    <a:pt x="213" y="473"/>
                    <a:pt x="196" y="539"/>
                    <a:pt x="132" y="582"/>
                  </a:cubicBezTo>
                  <a:cubicBezTo>
                    <a:pt x="110" y="614"/>
                    <a:pt x="88" y="653"/>
                    <a:pt x="72" y="688"/>
                  </a:cubicBezTo>
                  <a:cubicBezTo>
                    <a:pt x="44" y="750"/>
                    <a:pt x="38" y="810"/>
                    <a:pt x="0" y="866"/>
                  </a:cubicBezTo>
                  <a:cubicBezTo>
                    <a:pt x="498" y="1111"/>
                    <a:pt x="2565" y="774"/>
                    <a:pt x="3075" y="990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235" name="Group 139">
              <a:extLst>
                <a:ext uri="{FF2B5EF4-FFF2-40B4-BE49-F238E27FC236}">
                  <a16:creationId xmlns:a16="http://schemas.microsoft.com/office/drawing/2014/main" id="{BA3BF3C1-BC03-4019-8988-6AC9DA05B74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1" y="3294"/>
              <a:ext cx="3600" cy="960"/>
              <a:chOff x="6741" y="3294"/>
              <a:chExt cx="3600" cy="960"/>
            </a:xfrm>
          </p:grpSpPr>
          <p:grpSp>
            <p:nvGrpSpPr>
              <p:cNvPr id="4236" name="Group 140">
                <a:extLst>
                  <a:ext uri="{FF2B5EF4-FFF2-40B4-BE49-F238E27FC236}">
                    <a16:creationId xmlns:a16="http://schemas.microsoft.com/office/drawing/2014/main" id="{3F1F6339-3275-4074-87BD-840BD60A81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741" y="3294"/>
                <a:ext cx="3360" cy="720"/>
                <a:chOff x="2988" y="3867"/>
                <a:chExt cx="3663" cy="1201"/>
              </a:xfrm>
            </p:grpSpPr>
            <p:sp>
              <p:nvSpPr>
                <p:cNvPr id="4237" name="Freeform 141">
                  <a:extLst>
                    <a:ext uri="{FF2B5EF4-FFF2-40B4-BE49-F238E27FC236}">
                      <a16:creationId xmlns:a16="http://schemas.microsoft.com/office/drawing/2014/main" id="{A4B24ACD-395D-4D08-97CA-2FDD318C6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8" y="42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38" name="Freeform 142">
                  <a:extLst>
                    <a:ext uri="{FF2B5EF4-FFF2-40B4-BE49-F238E27FC236}">
                      <a16:creationId xmlns:a16="http://schemas.microsoft.com/office/drawing/2014/main" id="{94CF70EB-44B2-42C1-85DD-A2484A680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1" y="420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39" name="Freeform 143">
                  <a:extLst>
                    <a:ext uri="{FF2B5EF4-FFF2-40B4-BE49-F238E27FC236}">
                      <a16:creationId xmlns:a16="http://schemas.microsoft.com/office/drawing/2014/main" id="{A754E821-D6B8-4CFC-BAB4-A262AB074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" y="414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0" name="Freeform 144">
                  <a:extLst>
                    <a:ext uri="{FF2B5EF4-FFF2-40B4-BE49-F238E27FC236}">
                      <a16:creationId xmlns:a16="http://schemas.microsoft.com/office/drawing/2014/main" id="{8D5A7AFE-86F3-4848-BBDB-C767E2734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" y="432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1" name="Freeform 145">
                  <a:extLst>
                    <a:ext uri="{FF2B5EF4-FFF2-40B4-BE49-F238E27FC236}">
                      <a16:creationId xmlns:a16="http://schemas.microsoft.com/office/drawing/2014/main" id="{796CD355-6B68-4062-BF19-328A0BC8D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43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2" name="Freeform 146">
                  <a:extLst>
                    <a:ext uri="{FF2B5EF4-FFF2-40B4-BE49-F238E27FC236}">
                      <a16:creationId xmlns:a16="http://schemas.microsoft.com/office/drawing/2014/main" id="{29322827-550A-4ABE-A77B-8FF7272E3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4016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3" name="Freeform 147">
                  <a:extLst>
                    <a:ext uri="{FF2B5EF4-FFF2-40B4-BE49-F238E27FC236}">
                      <a16:creationId xmlns:a16="http://schemas.microsoft.com/office/drawing/2014/main" id="{686B4928-6692-4E13-872E-D77FE2707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1" y="38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4" name="Freeform 148">
                  <a:extLst>
                    <a:ext uri="{FF2B5EF4-FFF2-40B4-BE49-F238E27FC236}">
                      <a16:creationId xmlns:a16="http://schemas.microsoft.com/office/drawing/2014/main" id="{EB16F464-876F-4276-B1BC-F3C6A0322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" y="416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5" name="Freeform 149">
                  <a:extLst>
                    <a:ext uri="{FF2B5EF4-FFF2-40B4-BE49-F238E27FC236}">
                      <a16:creationId xmlns:a16="http://schemas.microsoft.com/office/drawing/2014/main" id="{E9A10B91-F595-4A5F-8175-65072637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422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6" name="Freeform 150">
                  <a:extLst>
                    <a:ext uri="{FF2B5EF4-FFF2-40B4-BE49-F238E27FC236}">
                      <a16:creationId xmlns:a16="http://schemas.microsoft.com/office/drawing/2014/main" id="{3CD892A7-C13F-4441-9A1F-C01FBB02DA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7" name="Freeform 151">
                  <a:extLst>
                    <a:ext uri="{FF2B5EF4-FFF2-40B4-BE49-F238E27FC236}">
                      <a16:creationId xmlns:a16="http://schemas.microsoft.com/office/drawing/2014/main" id="{D870BF70-E78F-41BD-901A-F41AD33EA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3881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8" name="Freeform 152">
                  <a:extLst>
                    <a:ext uri="{FF2B5EF4-FFF2-40B4-BE49-F238E27FC236}">
                      <a16:creationId xmlns:a16="http://schemas.microsoft.com/office/drawing/2014/main" id="{0342E4D0-3C88-4E80-8DC0-304E53970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1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49" name="Freeform 153">
                  <a:extLst>
                    <a:ext uri="{FF2B5EF4-FFF2-40B4-BE49-F238E27FC236}">
                      <a16:creationId xmlns:a16="http://schemas.microsoft.com/office/drawing/2014/main" id="{AE447AD5-D817-4F3F-94ED-519DFBAC2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1" y="4054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0" name="Freeform 154">
                  <a:extLst>
                    <a:ext uri="{FF2B5EF4-FFF2-40B4-BE49-F238E27FC236}">
                      <a16:creationId xmlns:a16="http://schemas.microsoft.com/office/drawing/2014/main" id="{BEF15AE0-F515-4FC7-910C-4BA521A67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401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1" name="Freeform 155">
                  <a:extLst>
                    <a:ext uri="{FF2B5EF4-FFF2-40B4-BE49-F238E27FC236}">
                      <a16:creationId xmlns:a16="http://schemas.microsoft.com/office/drawing/2014/main" id="{9BA2053B-B129-46BA-952B-78A3B043C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1" y="39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52" name="Group 156">
                <a:extLst>
                  <a:ext uri="{FF2B5EF4-FFF2-40B4-BE49-F238E27FC236}">
                    <a16:creationId xmlns:a16="http://schemas.microsoft.com/office/drawing/2014/main" id="{70F81EA6-817E-4F50-8404-F4E11D76BA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981" y="3534"/>
                <a:ext cx="3360" cy="720"/>
                <a:chOff x="2988" y="3867"/>
                <a:chExt cx="3663" cy="1201"/>
              </a:xfrm>
            </p:grpSpPr>
            <p:sp>
              <p:nvSpPr>
                <p:cNvPr id="4253" name="Freeform 157">
                  <a:extLst>
                    <a:ext uri="{FF2B5EF4-FFF2-40B4-BE49-F238E27FC236}">
                      <a16:creationId xmlns:a16="http://schemas.microsoft.com/office/drawing/2014/main" id="{8D7EE796-FD36-40CC-9183-659F80975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8" y="42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4" name="Freeform 158">
                  <a:extLst>
                    <a:ext uri="{FF2B5EF4-FFF2-40B4-BE49-F238E27FC236}">
                      <a16:creationId xmlns:a16="http://schemas.microsoft.com/office/drawing/2014/main" id="{D63A3CF7-E9BB-4ACD-91EB-DB36B86A4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1" y="420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5" name="Freeform 159">
                  <a:extLst>
                    <a:ext uri="{FF2B5EF4-FFF2-40B4-BE49-F238E27FC236}">
                      <a16:creationId xmlns:a16="http://schemas.microsoft.com/office/drawing/2014/main" id="{3EBC1B6C-9179-40EE-A06F-2139F97A5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" y="414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6" name="Freeform 160">
                  <a:extLst>
                    <a:ext uri="{FF2B5EF4-FFF2-40B4-BE49-F238E27FC236}">
                      <a16:creationId xmlns:a16="http://schemas.microsoft.com/office/drawing/2014/main" id="{F41D462C-F5A9-4510-9E5A-0C36B2DC2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" y="432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7" name="Freeform 161">
                  <a:extLst>
                    <a:ext uri="{FF2B5EF4-FFF2-40B4-BE49-F238E27FC236}">
                      <a16:creationId xmlns:a16="http://schemas.microsoft.com/office/drawing/2014/main" id="{11A5709A-303F-43B1-8484-A61143C7D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43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8" name="Freeform 162">
                  <a:extLst>
                    <a:ext uri="{FF2B5EF4-FFF2-40B4-BE49-F238E27FC236}">
                      <a16:creationId xmlns:a16="http://schemas.microsoft.com/office/drawing/2014/main" id="{B868CBA6-1C72-463B-A220-9A5DD0CF9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4016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59" name="Freeform 163">
                  <a:extLst>
                    <a:ext uri="{FF2B5EF4-FFF2-40B4-BE49-F238E27FC236}">
                      <a16:creationId xmlns:a16="http://schemas.microsoft.com/office/drawing/2014/main" id="{1CDE3455-C131-43C8-B6F4-03F6C7129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1" y="389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0" name="Freeform 164">
                  <a:extLst>
                    <a:ext uri="{FF2B5EF4-FFF2-40B4-BE49-F238E27FC236}">
                      <a16:creationId xmlns:a16="http://schemas.microsoft.com/office/drawing/2014/main" id="{27C1B5D7-E899-41D7-A073-1871F23AE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" y="4162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1" name="Freeform 165">
                  <a:extLst>
                    <a:ext uri="{FF2B5EF4-FFF2-40B4-BE49-F238E27FC236}">
                      <a16:creationId xmlns:a16="http://schemas.microsoft.com/office/drawing/2014/main" id="{E95FECF2-09A9-4ADC-AAB4-6940E2F83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422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2" name="Freeform 166">
                  <a:extLst>
                    <a:ext uri="{FF2B5EF4-FFF2-40B4-BE49-F238E27FC236}">
                      <a16:creationId xmlns:a16="http://schemas.microsoft.com/office/drawing/2014/main" id="{04EAD8F0-4668-4D98-94E3-D781DBF13C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3" name="Freeform 167">
                  <a:extLst>
                    <a:ext uri="{FF2B5EF4-FFF2-40B4-BE49-F238E27FC236}">
                      <a16:creationId xmlns:a16="http://schemas.microsoft.com/office/drawing/2014/main" id="{A94605AB-B440-41DB-A10E-15DFDE35F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3881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4" name="Freeform 168">
                  <a:extLst>
                    <a:ext uri="{FF2B5EF4-FFF2-40B4-BE49-F238E27FC236}">
                      <a16:creationId xmlns:a16="http://schemas.microsoft.com/office/drawing/2014/main" id="{001B51BB-EA9D-4FA9-B2EF-CC7B4D963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1" y="3867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5" name="Freeform 169">
                  <a:extLst>
                    <a:ext uri="{FF2B5EF4-FFF2-40B4-BE49-F238E27FC236}">
                      <a16:creationId xmlns:a16="http://schemas.microsoft.com/office/drawing/2014/main" id="{9E198309-50D4-481B-82A3-2E483C397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1" y="4054"/>
                  <a:ext cx="450" cy="602"/>
                </a:xfrm>
                <a:custGeom>
                  <a:avLst/>
                  <a:gdLst>
                    <a:gd name="T0" fmla="*/ 167 w 597"/>
                    <a:gd name="T1" fmla="*/ 53 h 842"/>
                    <a:gd name="T2" fmla="*/ 87 w 597"/>
                    <a:gd name="T3" fmla="*/ 66 h 842"/>
                    <a:gd name="T4" fmla="*/ 61 w 597"/>
                    <a:gd name="T5" fmla="*/ 146 h 842"/>
                    <a:gd name="T6" fmla="*/ 74 w 597"/>
                    <a:gd name="T7" fmla="*/ 186 h 842"/>
                    <a:gd name="T8" fmla="*/ 114 w 597"/>
                    <a:gd name="T9" fmla="*/ 200 h 842"/>
                    <a:gd name="T10" fmla="*/ 34 w 597"/>
                    <a:gd name="T11" fmla="*/ 266 h 842"/>
                    <a:gd name="T12" fmla="*/ 21 w 597"/>
                    <a:gd name="T13" fmla="*/ 400 h 842"/>
                    <a:gd name="T14" fmla="*/ 7 w 597"/>
                    <a:gd name="T15" fmla="*/ 440 h 842"/>
                    <a:gd name="T16" fmla="*/ 127 w 597"/>
                    <a:gd name="T17" fmla="*/ 533 h 842"/>
                    <a:gd name="T18" fmla="*/ 141 w 597"/>
                    <a:gd name="T19" fmla="*/ 573 h 842"/>
                    <a:gd name="T20" fmla="*/ 274 w 597"/>
                    <a:gd name="T21" fmla="*/ 613 h 842"/>
                    <a:gd name="T22" fmla="*/ 287 w 597"/>
                    <a:gd name="T23" fmla="*/ 826 h 842"/>
                    <a:gd name="T24" fmla="*/ 314 w 597"/>
                    <a:gd name="T25" fmla="*/ 786 h 842"/>
                    <a:gd name="T26" fmla="*/ 327 w 597"/>
                    <a:gd name="T27" fmla="*/ 693 h 842"/>
                    <a:gd name="T28" fmla="*/ 341 w 597"/>
                    <a:gd name="T29" fmla="*/ 626 h 842"/>
                    <a:gd name="T30" fmla="*/ 447 w 597"/>
                    <a:gd name="T31" fmla="*/ 613 h 842"/>
                    <a:gd name="T32" fmla="*/ 434 w 597"/>
                    <a:gd name="T33" fmla="*/ 546 h 842"/>
                    <a:gd name="T34" fmla="*/ 407 w 597"/>
                    <a:gd name="T35" fmla="*/ 506 h 842"/>
                    <a:gd name="T36" fmla="*/ 447 w 597"/>
                    <a:gd name="T37" fmla="*/ 493 h 842"/>
                    <a:gd name="T38" fmla="*/ 487 w 597"/>
                    <a:gd name="T39" fmla="*/ 506 h 842"/>
                    <a:gd name="T40" fmla="*/ 527 w 597"/>
                    <a:gd name="T41" fmla="*/ 426 h 842"/>
                    <a:gd name="T42" fmla="*/ 514 w 597"/>
                    <a:gd name="T43" fmla="*/ 360 h 842"/>
                    <a:gd name="T44" fmla="*/ 594 w 597"/>
                    <a:gd name="T45" fmla="*/ 306 h 842"/>
                    <a:gd name="T46" fmla="*/ 514 w 597"/>
                    <a:gd name="T47" fmla="*/ 160 h 842"/>
                    <a:gd name="T48" fmla="*/ 447 w 597"/>
                    <a:gd name="T49" fmla="*/ 80 h 842"/>
                    <a:gd name="T50" fmla="*/ 421 w 597"/>
                    <a:gd name="T51" fmla="*/ 40 h 842"/>
                    <a:gd name="T52" fmla="*/ 381 w 597"/>
                    <a:gd name="T53" fmla="*/ 26 h 842"/>
                    <a:gd name="T54" fmla="*/ 341 w 597"/>
                    <a:gd name="T55" fmla="*/ 40 h 842"/>
                    <a:gd name="T56" fmla="*/ 314 w 597"/>
                    <a:gd name="T57" fmla="*/ 66 h 842"/>
                    <a:gd name="T58" fmla="*/ 234 w 597"/>
                    <a:gd name="T59" fmla="*/ 0 h 842"/>
                    <a:gd name="T60" fmla="*/ 194 w 597"/>
                    <a:gd name="T61" fmla="*/ 26 h 842"/>
                    <a:gd name="T62" fmla="*/ 167 w 597"/>
                    <a:gd name="T63" fmla="*/ 53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7" h="842">
                      <a:moveTo>
                        <a:pt x="167" y="53"/>
                      </a:moveTo>
                      <a:cubicBezTo>
                        <a:pt x="140" y="57"/>
                        <a:pt x="107" y="48"/>
                        <a:pt x="87" y="66"/>
                      </a:cubicBezTo>
                      <a:cubicBezTo>
                        <a:pt x="66" y="84"/>
                        <a:pt x="61" y="146"/>
                        <a:pt x="61" y="146"/>
                      </a:cubicBezTo>
                      <a:cubicBezTo>
                        <a:pt x="65" y="159"/>
                        <a:pt x="64" y="176"/>
                        <a:pt x="74" y="186"/>
                      </a:cubicBezTo>
                      <a:cubicBezTo>
                        <a:pt x="84" y="196"/>
                        <a:pt x="111" y="186"/>
                        <a:pt x="114" y="200"/>
                      </a:cubicBezTo>
                      <a:cubicBezTo>
                        <a:pt x="122" y="234"/>
                        <a:pt x="45" y="261"/>
                        <a:pt x="34" y="266"/>
                      </a:cubicBezTo>
                      <a:cubicBezTo>
                        <a:pt x="1" y="364"/>
                        <a:pt x="0" y="319"/>
                        <a:pt x="21" y="400"/>
                      </a:cubicBezTo>
                      <a:cubicBezTo>
                        <a:pt x="16" y="413"/>
                        <a:pt x="7" y="426"/>
                        <a:pt x="7" y="440"/>
                      </a:cubicBezTo>
                      <a:cubicBezTo>
                        <a:pt x="7" y="529"/>
                        <a:pt x="56" y="519"/>
                        <a:pt x="127" y="533"/>
                      </a:cubicBezTo>
                      <a:cubicBezTo>
                        <a:pt x="132" y="546"/>
                        <a:pt x="129" y="565"/>
                        <a:pt x="141" y="573"/>
                      </a:cubicBezTo>
                      <a:cubicBezTo>
                        <a:pt x="160" y="587"/>
                        <a:pt x="244" y="606"/>
                        <a:pt x="274" y="613"/>
                      </a:cubicBezTo>
                      <a:cubicBezTo>
                        <a:pt x="278" y="684"/>
                        <a:pt x="271" y="757"/>
                        <a:pt x="287" y="826"/>
                      </a:cubicBezTo>
                      <a:cubicBezTo>
                        <a:pt x="291" y="842"/>
                        <a:pt x="309" y="801"/>
                        <a:pt x="314" y="786"/>
                      </a:cubicBezTo>
                      <a:cubicBezTo>
                        <a:pt x="323" y="756"/>
                        <a:pt x="322" y="724"/>
                        <a:pt x="327" y="693"/>
                      </a:cubicBezTo>
                      <a:cubicBezTo>
                        <a:pt x="331" y="671"/>
                        <a:pt x="322" y="639"/>
                        <a:pt x="341" y="626"/>
                      </a:cubicBezTo>
                      <a:cubicBezTo>
                        <a:pt x="371" y="606"/>
                        <a:pt x="412" y="617"/>
                        <a:pt x="447" y="613"/>
                      </a:cubicBezTo>
                      <a:cubicBezTo>
                        <a:pt x="443" y="591"/>
                        <a:pt x="442" y="567"/>
                        <a:pt x="434" y="546"/>
                      </a:cubicBezTo>
                      <a:cubicBezTo>
                        <a:pt x="428" y="531"/>
                        <a:pt x="403" y="522"/>
                        <a:pt x="407" y="506"/>
                      </a:cubicBezTo>
                      <a:cubicBezTo>
                        <a:pt x="410" y="492"/>
                        <a:pt x="434" y="497"/>
                        <a:pt x="447" y="493"/>
                      </a:cubicBezTo>
                      <a:cubicBezTo>
                        <a:pt x="460" y="497"/>
                        <a:pt x="474" y="511"/>
                        <a:pt x="487" y="506"/>
                      </a:cubicBezTo>
                      <a:cubicBezTo>
                        <a:pt x="508" y="498"/>
                        <a:pt x="521" y="444"/>
                        <a:pt x="527" y="426"/>
                      </a:cubicBezTo>
                      <a:cubicBezTo>
                        <a:pt x="523" y="404"/>
                        <a:pt x="503" y="380"/>
                        <a:pt x="514" y="360"/>
                      </a:cubicBezTo>
                      <a:cubicBezTo>
                        <a:pt x="530" y="332"/>
                        <a:pt x="594" y="306"/>
                        <a:pt x="594" y="306"/>
                      </a:cubicBezTo>
                      <a:cubicBezTo>
                        <a:pt x="582" y="220"/>
                        <a:pt x="597" y="187"/>
                        <a:pt x="514" y="160"/>
                      </a:cubicBezTo>
                      <a:cubicBezTo>
                        <a:pt x="442" y="53"/>
                        <a:pt x="539" y="191"/>
                        <a:pt x="447" y="80"/>
                      </a:cubicBezTo>
                      <a:cubicBezTo>
                        <a:pt x="437" y="68"/>
                        <a:pt x="433" y="50"/>
                        <a:pt x="421" y="40"/>
                      </a:cubicBezTo>
                      <a:cubicBezTo>
                        <a:pt x="410" y="31"/>
                        <a:pt x="394" y="31"/>
                        <a:pt x="381" y="26"/>
                      </a:cubicBezTo>
                      <a:cubicBezTo>
                        <a:pt x="368" y="31"/>
                        <a:pt x="347" y="27"/>
                        <a:pt x="341" y="40"/>
                      </a:cubicBezTo>
                      <a:cubicBezTo>
                        <a:pt x="321" y="80"/>
                        <a:pt x="405" y="98"/>
                        <a:pt x="314" y="66"/>
                      </a:cubicBezTo>
                      <a:cubicBezTo>
                        <a:pt x="306" y="58"/>
                        <a:pt x="254" y="0"/>
                        <a:pt x="234" y="0"/>
                      </a:cubicBezTo>
                      <a:cubicBezTo>
                        <a:pt x="218" y="0"/>
                        <a:pt x="207" y="17"/>
                        <a:pt x="194" y="26"/>
                      </a:cubicBezTo>
                      <a:cubicBezTo>
                        <a:pt x="179" y="72"/>
                        <a:pt x="191" y="76"/>
                        <a:pt x="167" y="53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6" name="Freeform 170">
                  <a:extLst>
                    <a:ext uri="{FF2B5EF4-FFF2-40B4-BE49-F238E27FC236}">
                      <a16:creationId xmlns:a16="http://schemas.microsoft.com/office/drawing/2014/main" id="{F3FCBE8C-2DCF-48FC-9F7F-62379ED82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4015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67" name="Freeform 171">
                  <a:extLst>
                    <a:ext uri="{FF2B5EF4-FFF2-40B4-BE49-F238E27FC236}">
                      <a16:creationId xmlns:a16="http://schemas.microsoft.com/office/drawing/2014/main" id="{D4B8BCFA-4FC3-48DF-822A-F11B3E6A10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1" y="3988"/>
                  <a:ext cx="374" cy="680"/>
                </a:xfrm>
                <a:custGeom>
                  <a:avLst/>
                  <a:gdLst>
                    <a:gd name="T0" fmla="*/ 286 w 508"/>
                    <a:gd name="T1" fmla="*/ 0 h 854"/>
                    <a:gd name="T2" fmla="*/ 246 w 508"/>
                    <a:gd name="T3" fmla="*/ 213 h 854"/>
                    <a:gd name="T4" fmla="*/ 233 w 508"/>
                    <a:gd name="T5" fmla="*/ 266 h 854"/>
                    <a:gd name="T6" fmla="*/ 153 w 508"/>
                    <a:gd name="T7" fmla="*/ 306 h 854"/>
                    <a:gd name="T8" fmla="*/ 113 w 508"/>
                    <a:gd name="T9" fmla="*/ 333 h 854"/>
                    <a:gd name="T10" fmla="*/ 193 w 508"/>
                    <a:gd name="T11" fmla="*/ 386 h 854"/>
                    <a:gd name="T12" fmla="*/ 166 w 508"/>
                    <a:gd name="T13" fmla="*/ 426 h 854"/>
                    <a:gd name="T14" fmla="*/ 180 w 508"/>
                    <a:gd name="T15" fmla="*/ 466 h 854"/>
                    <a:gd name="T16" fmla="*/ 6 w 508"/>
                    <a:gd name="T17" fmla="*/ 653 h 854"/>
                    <a:gd name="T18" fmla="*/ 60 w 508"/>
                    <a:gd name="T19" fmla="*/ 706 h 854"/>
                    <a:gd name="T20" fmla="*/ 20 w 508"/>
                    <a:gd name="T21" fmla="*/ 733 h 854"/>
                    <a:gd name="T22" fmla="*/ 153 w 508"/>
                    <a:gd name="T23" fmla="*/ 733 h 854"/>
                    <a:gd name="T24" fmla="*/ 220 w 508"/>
                    <a:gd name="T25" fmla="*/ 746 h 854"/>
                    <a:gd name="T26" fmla="*/ 233 w 508"/>
                    <a:gd name="T27" fmla="*/ 840 h 854"/>
                    <a:gd name="T28" fmla="*/ 286 w 508"/>
                    <a:gd name="T29" fmla="*/ 826 h 854"/>
                    <a:gd name="T30" fmla="*/ 300 w 508"/>
                    <a:gd name="T31" fmla="*/ 760 h 854"/>
                    <a:gd name="T32" fmla="*/ 433 w 508"/>
                    <a:gd name="T33" fmla="*/ 746 h 854"/>
                    <a:gd name="T34" fmla="*/ 406 w 508"/>
                    <a:gd name="T35" fmla="*/ 706 h 854"/>
                    <a:gd name="T36" fmla="*/ 406 w 508"/>
                    <a:gd name="T37" fmla="*/ 666 h 854"/>
                    <a:gd name="T38" fmla="*/ 406 w 508"/>
                    <a:gd name="T39" fmla="*/ 546 h 854"/>
                    <a:gd name="T40" fmla="*/ 366 w 508"/>
                    <a:gd name="T41" fmla="*/ 466 h 854"/>
                    <a:gd name="T42" fmla="*/ 353 w 508"/>
                    <a:gd name="T43" fmla="*/ 426 h 854"/>
                    <a:gd name="T44" fmla="*/ 326 w 508"/>
                    <a:gd name="T45" fmla="*/ 386 h 854"/>
                    <a:gd name="T46" fmla="*/ 380 w 508"/>
                    <a:gd name="T47" fmla="*/ 373 h 854"/>
                    <a:gd name="T48" fmla="*/ 353 w 508"/>
                    <a:gd name="T49" fmla="*/ 253 h 854"/>
                    <a:gd name="T50" fmla="*/ 286 w 508"/>
                    <a:gd name="T51" fmla="*/ 8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8" h="854">
                      <a:moveTo>
                        <a:pt x="286" y="0"/>
                      </a:moveTo>
                      <a:cubicBezTo>
                        <a:pt x="277" y="82"/>
                        <a:pt x="268" y="137"/>
                        <a:pt x="246" y="213"/>
                      </a:cubicBezTo>
                      <a:cubicBezTo>
                        <a:pt x="241" y="230"/>
                        <a:pt x="243" y="251"/>
                        <a:pt x="233" y="266"/>
                      </a:cubicBezTo>
                      <a:cubicBezTo>
                        <a:pt x="218" y="289"/>
                        <a:pt x="177" y="298"/>
                        <a:pt x="153" y="306"/>
                      </a:cubicBezTo>
                      <a:cubicBezTo>
                        <a:pt x="140" y="315"/>
                        <a:pt x="106" y="319"/>
                        <a:pt x="113" y="333"/>
                      </a:cubicBezTo>
                      <a:cubicBezTo>
                        <a:pt x="127" y="362"/>
                        <a:pt x="193" y="386"/>
                        <a:pt x="193" y="386"/>
                      </a:cubicBezTo>
                      <a:cubicBezTo>
                        <a:pt x="184" y="399"/>
                        <a:pt x="177" y="415"/>
                        <a:pt x="166" y="426"/>
                      </a:cubicBezTo>
                      <a:cubicBezTo>
                        <a:pt x="125" y="467"/>
                        <a:pt x="94" y="445"/>
                        <a:pt x="180" y="466"/>
                      </a:cubicBezTo>
                      <a:cubicBezTo>
                        <a:pt x="150" y="553"/>
                        <a:pt x="67" y="592"/>
                        <a:pt x="6" y="653"/>
                      </a:cubicBezTo>
                      <a:cubicBezTo>
                        <a:pt x="25" y="659"/>
                        <a:pt x="76" y="664"/>
                        <a:pt x="60" y="706"/>
                      </a:cubicBezTo>
                      <a:cubicBezTo>
                        <a:pt x="54" y="721"/>
                        <a:pt x="33" y="724"/>
                        <a:pt x="20" y="733"/>
                      </a:cubicBezTo>
                      <a:cubicBezTo>
                        <a:pt x="110" y="762"/>
                        <a:pt x="0" y="733"/>
                        <a:pt x="153" y="733"/>
                      </a:cubicBezTo>
                      <a:cubicBezTo>
                        <a:pt x="176" y="733"/>
                        <a:pt x="198" y="742"/>
                        <a:pt x="220" y="746"/>
                      </a:cubicBezTo>
                      <a:cubicBezTo>
                        <a:pt x="224" y="777"/>
                        <a:pt x="213" y="816"/>
                        <a:pt x="233" y="840"/>
                      </a:cubicBezTo>
                      <a:cubicBezTo>
                        <a:pt x="245" y="854"/>
                        <a:pt x="274" y="840"/>
                        <a:pt x="286" y="826"/>
                      </a:cubicBezTo>
                      <a:cubicBezTo>
                        <a:pt x="300" y="809"/>
                        <a:pt x="280" y="771"/>
                        <a:pt x="300" y="760"/>
                      </a:cubicBezTo>
                      <a:cubicBezTo>
                        <a:pt x="339" y="739"/>
                        <a:pt x="389" y="751"/>
                        <a:pt x="433" y="746"/>
                      </a:cubicBezTo>
                      <a:cubicBezTo>
                        <a:pt x="424" y="733"/>
                        <a:pt x="402" y="722"/>
                        <a:pt x="406" y="706"/>
                      </a:cubicBezTo>
                      <a:cubicBezTo>
                        <a:pt x="418" y="659"/>
                        <a:pt x="508" y="735"/>
                        <a:pt x="406" y="666"/>
                      </a:cubicBezTo>
                      <a:cubicBezTo>
                        <a:pt x="375" y="571"/>
                        <a:pt x="365" y="610"/>
                        <a:pt x="406" y="546"/>
                      </a:cubicBezTo>
                      <a:cubicBezTo>
                        <a:pt x="313" y="484"/>
                        <a:pt x="299" y="511"/>
                        <a:pt x="366" y="466"/>
                      </a:cubicBezTo>
                      <a:cubicBezTo>
                        <a:pt x="362" y="453"/>
                        <a:pt x="359" y="439"/>
                        <a:pt x="353" y="426"/>
                      </a:cubicBezTo>
                      <a:cubicBezTo>
                        <a:pt x="346" y="412"/>
                        <a:pt x="319" y="400"/>
                        <a:pt x="326" y="386"/>
                      </a:cubicBezTo>
                      <a:cubicBezTo>
                        <a:pt x="334" y="370"/>
                        <a:pt x="362" y="377"/>
                        <a:pt x="380" y="373"/>
                      </a:cubicBezTo>
                      <a:cubicBezTo>
                        <a:pt x="358" y="309"/>
                        <a:pt x="331" y="320"/>
                        <a:pt x="353" y="253"/>
                      </a:cubicBezTo>
                      <a:cubicBezTo>
                        <a:pt x="315" y="197"/>
                        <a:pt x="317" y="138"/>
                        <a:pt x="286" y="8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4268" name="Group 172">
              <a:extLst>
                <a:ext uri="{FF2B5EF4-FFF2-40B4-BE49-F238E27FC236}">
                  <a16:creationId xmlns:a16="http://schemas.microsoft.com/office/drawing/2014/main" id="{E86A6437-6C26-42A4-838F-FA5F772FAB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1" y="3114"/>
              <a:ext cx="3933" cy="1774"/>
              <a:chOff x="2988" y="3867"/>
              <a:chExt cx="3663" cy="1201"/>
            </a:xfrm>
          </p:grpSpPr>
          <p:sp>
            <p:nvSpPr>
              <p:cNvPr id="4269" name="Freeform 173">
                <a:extLst>
                  <a:ext uri="{FF2B5EF4-FFF2-40B4-BE49-F238E27FC236}">
                    <a16:creationId xmlns:a16="http://schemas.microsoft.com/office/drawing/2014/main" id="{68BF33B1-8B8A-45ED-9E36-F116B535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8" y="4295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0" name="Freeform 174">
                <a:extLst>
                  <a:ext uri="{FF2B5EF4-FFF2-40B4-BE49-F238E27FC236}">
                    <a16:creationId xmlns:a16="http://schemas.microsoft.com/office/drawing/2014/main" id="{9CAB5144-7270-46A7-A0F9-33CF7F1C2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4202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1" name="Freeform 175">
                <a:extLst>
                  <a:ext uri="{FF2B5EF4-FFF2-40B4-BE49-F238E27FC236}">
                    <a16:creationId xmlns:a16="http://schemas.microsoft.com/office/drawing/2014/main" id="{BBA57F86-D916-4D94-B9C3-2A82B147E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4148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2" name="Freeform 176">
                <a:extLst>
                  <a:ext uri="{FF2B5EF4-FFF2-40B4-BE49-F238E27FC236}">
                    <a16:creationId xmlns:a16="http://schemas.microsoft.com/office/drawing/2014/main" id="{EF3CFB42-4856-44C0-8C9E-4AEEE5B88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4322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3" name="Freeform 177">
                <a:extLst>
                  <a:ext uri="{FF2B5EF4-FFF2-40B4-BE49-F238E27FC236}">
                    <a16:creationId xmlns:a16="http://schemas.microsoft.com/office/drawing/2014/main" id="{F7C84E7A-4A29-4600-A376-1599ED33C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4388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4" name="Freeform 178">
                <a:extLst>
                  <a:ext uri="{FF2B5EF4-FFF2-40B4-BE49-F238E27FC236}">
                    <a16:creationId xmlns:a16="http://schemas.microsoft.com/office/drawing/2014/main" id="{A87C8037-6E8B-4FE3-B389-9F3867A6E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4016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5" name="Freeform 179">
                <a:extLst>
                  <a:ext uri="{FF2B5EF4-FFF2-40B4-BE49-F238E27FC236}">
                    <a16:creationId xmlns:a16="http://schemas.microsoft.com/office/drawing/2014/main" id="{AC119299-8219-4C46-9719-F06EDD36E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3895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6" name="Freeform 180">
                <a:extLst>
                  <a:ext uri="{FF2B5EF4-FFF2-40B4-BE49-F238E27FC236}">
                    <a16:creationId xmlns:a16="http://schemas.microsoft.com/office/drawing/2014/main" id="{50FAAF2F-9871-460D-8A6E-90CC42960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4162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7" name="Freeform 181">
                <a:extLst>
                  <a:ext uri="{FF2B5EF4-FFF2-40B4-BE49-F238E27FC236}">
                    <a16:creationId xmlns:a16="http://schemas.microsoft.com/office/drawing/2014/main" id="{33113BBD-D104-42A3-9E34-077921E28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" y="4227"/>
                <a:ext cx="450" cy="602"/>
              </a:xfrm>
              <a:custGeom>
                <a:avLst/>
                <a:gdLst>
                  <a:gd name="T0" fmla="*/ 167 w 597"/>
                  <a:gd name="T1" fmla="*/ 53 h 842"/>
                  <a:gd name="T2" fmla="*/ 87 w 597"/>
                  <a:gd name="T3" fmla="*/ 66 h 842"/>
                  <a:gd name="T4" fmla="*/ 61 w 597"/>
                  <a:gd name="T5" fmla="*/ 146 h 842"/>
                  <a:gd name="T6" fmla="*/ 74 w 597"/>
                  <a:gd name="T7" fmla="*/ 186 h 842"/>
                  <a:gd name="T8" fmla="*/ 114 w 597"/>
                  <a:gd name="T9" fmla="*/ 200 h 842"/>
                  <a:gd name="T10" fmla="*/ 34 w 597"/>
                  <a:gd name="T11" fmla="*/ 266 h 842"/>
                  <a:gd name="T12" fmla="*/ 21 w 597"/>
                  <a:gd name="T13" fmla="*/ 400 h 842"/>
                  <a:gd name="T14" fmla="*/ 7 w 597"/>
                  <a:gd name="T15" fmla="*/ 440 h 842"/>
                  <a:gd name="T16" fmla="*/ 127 w 597"/>
                  <a:gd name="T17" fmla="*/ 533 h 842"/>
                  <a:gd name="T18" fmla="*/ 141 w 597"/>
                  <a:gd name="T19" fmla="*/ 573 h 842"/>
                  <a:gd name="T20" fmla="*/ 274 w 597"/>
                  <a:gd name="T21" fmla="*/ 613 h 842"/>
                  <a:gd name="T22" fmla="*/ 287 w 597"/>
                  <a:gd name="T23" fmla="*/ 826 h 842"/>
                  <a:gd name="T24" fmla="*/ 314 w 597"/>
                  <a:gd name="T25" fmla="*/ 786 h 842"/>
                  <a:gd name="T26" fmla="*/ 327 w 597"/>
                  <a:gd name="T27" fmla="*/ 693 h 842"/>
                  <a:gd name="T28" fmla="*/ 341 w 597"/>
                  <a:gd name="T29" fmla="*/ 626 h 842"/>
                  <a:gd name="T30" fmla="*/ 447 w 597"/>
                  <a:gd name="T31" fmla="*/ 613 h 842"/>
                  <a:gd name="T32" fmla="*/ 434 w 597"/>
                  <a:gd name="T33" fmla="*/ 546 h 842"/>
                  <a:gd name="T34" fmla="*/ 407 w 597"/>
                  <a:gd name="T35" fmla="*/ 506 h 842"/>
                  <a:gd name="T36" fmla="*/ 447 w 597"/>
                  <a:gd name="T37" fmla="*/ 493 h 842"/>
                  <a:gd name="T38" fmla="*/ 487 w 597"/>
                  <a:gd name="T39" fmla="*/ 506 h 842"/>
                  <a:gd name="T40" fmla="*/ 527 w 597"/>
                  <a:gd name="T41" fmla="*/ 426 h 842"/>
                  <a:gd name="T42" fmla="*/ 514 w 597"/>
                  <a:gd name="T43" fmla="*/ 360 h 842"/>
                  <a:gd name="T44" fmla="*/ 594 w 597"/>
                  <a:gd name="T45" fmla="*/ 306 h 842"/>
                  <a:gd name="T46" fmla="*/ 514 w 597"/>
                  <a:gd name="T47" fmla="*/ 160 h 842"/>
                  <a:gd name="T48" fmla="*/ 447 w 597"/>
                  <a:gd name="T49" fmla="*/ 80 h 842"/>
                  <a:gd name="T50" fmla="*/ 421 w 597"/>
                  <a:gd name="T51" fmla="*/ 40 h 842"/>
                  <a:gd name="T52" fmla="*/ 381 w 597"/>
                  <a:gd name="T53" fmla="*/ 26 h 842"/>
                  <a:gd name="T54" fmla="*/ 341 w 597"/>
                  <a:gd name="T55" fmla="*/ 40 h 842"/>
                  <a:gd name="T56" fmla="*/ 314 w 597"/>
                  <a:gd name="T57" fmla="*/ 66 h 842"/>
                  <a:gd name="T58" fmla="*/ 234 w 597"/>
                  <a:gd name="T59" fmla="*/ 0 h 842"/>
                  <a:gd name="T60" fmla="*/ 194 w 597"/>
                  <a:gd name="T61" fmla="*/ 26 h 842"/>
                  <a:gd name="T62" fmla="*/ 167 w 597"/>
                  <a:gd name="T63" fmla="*/ 5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7" h="842">
                    <a:moveTo>
                      <a:pt x="167" y="53"/>
                    </a:moveTo>
                    <a:cubicBezTo>
                      <a:pt x="140" y="57"/>
                      <a:pt x="107" y="48"/>
                      <a:pt x="87" y="66"/>
                    </a:cubicBezTo>
                    <a:cubicBezTo>
                      <a:pt x="66" y="84"/>
                      <a:pt x="61" y="146"/>
                      <a:pt x="61" y="146"/>
                    </a:cubicBezTo>
                    <a:cubicBezTo>
                      <a:pt x="65" y="159"/>
                      <a:pt x="64" y="176"/>
                      <a:pt x="74" y="186"/>
                    </a:cubicBezTo>
                    <a:cubicBezTo>
                      <a:pt x="84" y="196"/>
                      <a:pt x="111" y="186"/>
                      <a:pt x="114" y="200"/>
                    </a:cubicBezTo>
                    <a:cubicBezTo>
                      <a:pt x="122" y="234"/>
                      <a:pt x="45" y="261"/>
                      <a:pt x="34" y="266"/>
                    </a:cubicBezTo>
                    <a:cubicBezTo>
                      <a:pt x="1" y="364"/>
                      <a:pt x="0" y="319"/>
                      <a:pt x="21" y="400"/>
                    </a:cubicBezTo>
                    <a:cubicBezTo>
                      <a:pt x="16" y="413"/>
                      <a:pt x="7" y="426"/>
                      <a:pt x="7" y="440"/>
                    </a:cubicBezTo>
                    <a:cubicBezTo>
                      <a:pt x="7" y="529"/>
                      <a:pt x="56" y="519"/>
                      <a:pt x="127" y="533"/>
                    </a:cubicBezTo>
                    <a:cubicBezTo>
                      <a:pt x="132" y="546"/>
                      <a:pt x="129" y="565"/>
                      <a:pt x="141" y="573"/>
                    </a:cubicBezTo>
                    <a:cubicBezTo>
                      <a:pt x="160" y="587"/>
                      <a:pt x="244" y="606"/>
                      <a:pt x="274" y="613"/>
                    </a:cubicBezTo>
                    <a:cubicBezTo>
                      <a:pt x="278" y="684"/>
                      <a:pt x="271" y="757"/>
                      <a:pt x="287" y="826"/>
                    </a:cubicBezTo>
                    <a:cubicBezTo>
                      <a:pt x="291" y="842"/>
                      <a:pt x="309" y="801"/>
                      <a:pt x="314" y="786"/>
                    </a:cubicBezTo>
                    <a:cubicBezTo>
                      <a:pt x="323" y="756"/>
                      <a:pt x="322" y="724"/>
                      <a:pt x="327" y="693"/>
                    </a:cubicBezTo>
                    <a:cubicBezTo>
                      <a:pt x="331" y="671"/>
                      <a:pt x="322" y="639"/>
                      <a:pt x="341" y="626"/>
                    </a:cubicBezTo>
                    <a:cubicBezTo>
                      <a:pt x="371" y="606"/>
                      <a:pt x="412" y="617"/>
                      <a:pt x="447" y="613"/>
                    </a:cubicBezTo>
                    <a:cubicBezTo>
                      <a:pt x="443" y="591"/>
                      <a:pt x="442" y="567"/>
                      <a:pt x="434" y="546"/>
                    </a:cubicBezTo>
                    <a:cubicBezTo>
                      <a:pt x="428" y="531"/>
                      <a:pt x="403" y="522"/>
                      <a:pt x="407" y="506"/>
                    </a:cubicBezTo>
                    <a:cubicBezTo>
                      <a:pt x="410" y="492"/>
                      <a:pt x="434" y="497"/>
                      <a:pt x="447" y="493"/>
                    </a:cubicBezTo>
                    <a:cubicBezTo>
                      <a:pt x="460" y="497"/>
                      <a:pt x="474" y="511"/>
                      <a:pt x="487" y="506"/>
                    </a:cubicBezTo>
                    <a:cubicBezTo>
                      <a:pt x="508" y="498"/>
                      <a:pt x="521" y="444"/>
                      <a:pt x="527" y="426"/>
                    </a:cubicBezTo>
                    <a:cubicBezTo>
                      <a:pt x="523" y="404"/>
                      <a:pt x="503" y="380"/>
                      <a:pt x="514" y="360"/>
                    </a:cubicBezTo>
                    <a:cubicBezTo>
                      <a:pt x="530" y="332"/>
                      <a:pt x="594" y="306"/>
                      <a:pt x="594" y="306"/>
                    </a:cubicBezTo>
                    <a:cubicBezTo>
                      <a:pt x="582" y="220"/>
                      <a:pt x="597" y="187"/>
                      <a:pt x="514" y="160"/>
                    </a:cubicBezTo>
                    <a:cubicBezTo>
                      <a:pt x="442" y="53"/>
                      <a:pt x="539" y="191"/>
                      <a:pt x="447" y="80"/>
                    </a:cubicBezTo>
                    <a:cubicBezTo>
                      <a:pt x="437" y="68"/>
                      <a:pt x="433" y="50"/>
                      <a:pt x="421" y="40"/>
                    </a:cubicBezTo>
                    <a:cubicBezTo>
                      <a:pt x="410" y="31"/>
                      <a:pt x="394" y="31"/>
                      <a:pt x="381" y="26"/>
                    </a:cubicBezTo>
                    <a:cubicBezTo>
                      <a:pt x="368" y="31"/>
                      <a:pt x="347" y="27"/>
                      <a:pt x="341" y="40"/>
                    </a:cubicBezTo>
                    <a:cubicBezTo>
                      <a:pt x="321" y="80"/>
                      <a:pt x="405" y="98"/>
                      <a:pt x="314" y="66"/>
                    </a:cubicBezTo>
                    <a:cubicBezTo>
                      <a:pt x="306" y="58"/>
                      <a:pt x="254" y="0"/>
                      <a:pt x="234" y="0"/>
                    </a:cubicBezTo>
                    <a:cubicBezTo>
                      <a:pt x="218" y="0"/>
                      <a:pt x="207" y="17"/>
                      <a:pt x="194" y="26"/>
                    </a:cubicBezTo>
                    <a:cubicBezTo>
                      <a:pt x="179" y="72"/>
                      <a:pt x="191" y="76"/>
                      <a:pt x="167" y="53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8" name="Freeform 182">
                <a:extLst>
                  <a:ext uri="{FF2B5EF4-FFF2-40B4-BE49-F238E27FC236}">
                    <a16:creationId xmlns:a16="http://schemas.microsoft.com/office/drawing/2014/main" id="{5E80F904-7A13-4E1F-A1E6-AA9C5C14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0" y="3867"/>
                <a:ext cx="450" cy="602"/>
              </a:xfrm>
              <a:custGeom>
                <a:avLst/>
                <a:gdLst>
                  <a:gd name="T0" fmla="*/ 167 w 597"/>
                  <a:gd name="T1" fmla="*/ 53 h 842"/>
                  <a:gd name="T2" fmla="*/ 87 w 597"/>
                  <a:gd name="T3" fmla="*/ 66 h 842"/>
                  <a:gd name="T4" fmla="*/ 61 w 597"/>
                  <a:gd name="T5" fmla="*/ 146 h 842"/>
                  <a:gd name="T6" fmla="*/ 74 w 597"/>
                  <a:gd name="T7" fmla="*/ 186 h 842"/>
                  <a:gd name="T8" fmla="*/ 114 w 597"/>
                  <a:gd name="T9" fmla="*/ 200 h 842"/>
                  <a:gd name="T10" fmla="*/ 34 w 597"/>
                  <a:gd name="T11" fmla="*/ 266 h 842"/>
                  <a:gd name="T12" fmla="*/ 21 w 597"/>
                  <a:gd name="T13" fmla="*/ 400 h 842"/>
                  <a:gd name="T14" fmla="*/ 7 w 597"/>
                  <a:gd name="T15" fmla="*/ 440 h 842"/>
                  <a:gd name="T16" fmla="*/ 127 w 597"/>
                  <a:gd name="T17" fmla="*/ 533 h 842"/>
                  <a:gd name="T18" fmla="*/ 141 w 597"/>
                  <a:gd name="T19" fmla="*/ 573 h 842"/>
                  <a:gd name="T20" fmla="*/ 274 w 597"/>
                  <a:gd name="T21" fmla="*/ 613 h 842"/>
                  <a:gd name="T22" fmla="*/ 287 w 597"/>
                  <a:gd name="T23" fmla="*/ 826 h 842"/>
                  <a:gd name="T24" fmla="*/ 314 w 597"/>
                  <a:gd name="T25" fmla="*/ 786 h 842"/>
                  <a:gd name="T26" fmla="*/ 327 w 597"/>
                  <a:gd name="T27" fmla="*/ 693 h 842"/>
                  <a:gd name="T28" fmla="*/ 341 w 597"/>
                  <a:gd name="T29" fmla="*/ 626 h 842"/>
                  <a:gd name="T30" fmla="*/ 447 w 597"/>
                  <a:gd name="T31" fmla="*/ 613 h 842"/>
                  <a:gd name="T32" fmla="*/ 434 w 597"/>
                  <a:gd name="T33" fmla="*/ 546 h 842"/>
                  <a:gd name="T34" fmla="*/ 407 w 597"/>
                  <a:gd name="T35" fmla="*/ 506 h 842"/>
                  <a:gd name="T36" fmla="*/ 447 w 597"/>
                  <a:gd name="T37" fmla="*/ 493 h 842"/>
                  <a:gd name="T38" fmla="*/ 487 w 597"/>
                  <a:gd name="T39" fmla="*/ 506 h 842"/>
                  <a:gd name="T40" fmla="*/ 527 w 597"/>
                  <a:gd name="T41" fmla="*/ 426 h 842"/>
                  <a:gd name="T42" fmla="*/ 514 w 597"/>
                  <a:gd name="T43" fmla="*/ 360 h 842"/>
                  <a:gd name="T44" fmla="*/ 594 w 597"/>
                  <a:gd name="T45" fmla="*/ 306 h 842"/>
                  <a:gd name="T46" fmla="*/ 514 w 597"/>
                  <a:gd name="T47" fmla="*/ 160 h 842"/>
                  <a:gd name="T48" fmla="*/ 447 w 597"/>
                  <a:gd name="T49" fmla="*/ 80 h 842"/>
                  <a:gd name="T50" fmla="*/ 421 w 597"/>
                  <a:gd name="T51" fmla="*/ 40 h 842"/>
                  <a:gd name="T52" fmla="*/ 381 w 597"/>
                  <a:gd name="T53" fmla="*/ 26 h 842"/>
                  <a:gd name="T54" fmla="*/ 341 w 597"/>
                  <a:gd name="T55" fmla="*/ 40 h 842"/>
                  <a:gd name="T56" fmla="*/ 314 w 597"/>
                  <a:gd name="T57" fmla="*/ 66 h 842"/>
                  <a:gd name="T58" fmla="*/ 234 w 597"/>
                  <a:gd name="T59" fmla="*/ 0 h 842"/>
                  <a:gd name="T60" fmla="*/ 194 w 597"/>
                  <a:gd name="T61" fmla="*/ 26 h 842"/>
                  <a:gd name="T62" fmla="*/ 167 w 597"/>
                  <a:gd name="T63" fmla="*/ 5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7" h="842">
                    <a:moveTo>
                      <a:pt x="167" y="53"/>
                    </a:moveTo>
                    <a:cubicBezTo>
                      <a:pt x="140" y="57"/>
                      <a:pt x="107" y="48"/>
                      <a:pt x="87" y="66"/>
                    </a:cubicBezTo>
                    <a:cubicBezTo>
                      <a:pt x="66" y="84"/>
                      <a:pt x="61" y="146"/>
                      <a:pt x="61" y="146"/>
                    </a:cubicBezTo>
                    <a:cubicBezTo>
                      <a:pt x="65" y="159"/>
                      <a:pt x="64" y="176"/>
                      <a:pt x="74" y="186"/>
                    </a:cubicBezTo>
                    <a:cubicBezTo>
                      <a:pt x="84" y="196"/>
                      <a:pt x="111" y="186"/>
                      <a:pt x="114" y="200"/>
                    </a:cubicBezTo>
                    <a:cubicBezTo>
                      <a:pt x="122" y="234"/>
                      <a:pt x="45" y="261"/>
                      <a:pt x="34" y="266"/>
                    </a:cubicBezTo>
                    <a:cubicBezTo>
                      <a:pt x="1" y="364"/>
                      <a:pt x="0" y="319"/>
                      <a:pt x="21" y="400"/>
                    </a:cubicBezTo>
                    <a:cubicBezTo>
                      <a:pt x="16" y="413"/>
                      <a:pt x="7" y="426"/>
                      <a:pt x="7" y="440"/>
                    </a:cubicBezTo>
                    <a:cubicBezTo>
                      <a:pt x="7" y="529"/>
                      <a:pt x="56" y="519"/>
                      <a:pt x="127" y="533"/>
                    </a:cubicBezTo>
                    <a:cubicBezTo>
                      <a:pt x="132" y="546"/>
                      <a:pt x="129" y="565"/>
                      <a:pt x="141" y="573"/>
                    </a:cubicBezTo>
                    <a:cubicBezTo>
                      <a:pt x="160" y="587"/>
                      <a:pt x="244" y="606"/>
                      <a:pt x="274" y="613"/>
                    </a:cubicBezTo>
                    <a:cubicBezTo>
                      <a:pt x="278" y="684"/>
                      <a:pt x="271" y="757"/>
                      <a:pt x="287" y="826"/>
                    </a:cubicBezTo>
                    <a:cubicBezTo>
                      <a:pt x="291" y="842"/>
                      <a:pt x="309" y="801"/>
                      <a:pt x="314" y="786"/>
                    </a:cubicBezTo>
                    <a:cubicBezTo>
                      <a:pt x="323" y="756"/>
                      <a:pt x="322" y="724"/>
                      <a:pt x="327" y="693"/>
                    </a:cubicBezTo>
                    <a:cubicBezTo>
                      <a:pt x="331" y="671"/>
                      <a:pt x="322" y="639"/>
                      <a:pt x="341" y="626"/>
                    </a:cubicBezTo>
                    <a:cubicBezTo>
                      <a:pt x="371" y="606"/>
                      <a:pt x="412" y="617"/>
                      <a:pt x="447" y="613"/>
                    </a:cubicBezTo>
                    <a:cubicBezTo>
                      <a:pt x="443" y="591"/>
                      <a:pt x="442" y="567"/>
                      <a:pt x="434" y="546"/>
                    </a:cubicBezTo>
                    <a:cubicBezTo>
                      <a:pt x="428" y="531"/>
                      <a:pt x="403" y="522"/>
                      <a:pt x="407" y="506"/>
                    </a:cubicBezTo>
                    <a:cubicBezTo>
                      <a:pt x="410" y="492"/>
                      <a:pt x="434" y="497"/>
                      <a:pt x="447" y="493"/>
                    </a:cubicBezTo>
                    <a:cubicBezTo>
                      <a:pt x="460" y="497"/>
                      <a:pt x="474" y="511"/>
                      <a:pt x="487" y="506"/>
                    </a:cubicBezTo>
                    <a:cubicBezTo>
                      <a:pt x="508" y="498"/>
                      <a:pt x="521" y="444"/>
                      <a:pt x="527" y="426"/>
                    </a:cubicBezTo>
                    <a:cubicBezTo>
                      <a:pt x="523" y="404"/>
                      <a:pt x="503" y="380"/>
                      <a:pt x="514" y="360"/>
                    </a:cubicBezTo>
                    <a:cubicBezTo>
                      <a:pt x="530" y="332"/>
                      <a:pt x="594" y="306"/>
                      <a:pt x="594" y="306"/>
                    </a:cubicBezTo>
                    <a:cubicBezTo>
                      <a:pt x="582" y="220"/>
                      <a:pt x="597" y="187"/>
                      <a:pt x="514" y="160"/>
                    </a:cubicBezTo>
                    <a:cubicBezTo>
                      <a:pt x="442" y="53"/>
                      <a:pt x="539" y="191"/>
                      <a:pt x="447" y="80"/>
                    </a:cubicBezTo>
                    <a:cubicBezTo>
                      <a:pt x="437" y="68"/>
                      <a:pt x="433" y="50"/>
                      <a:pt x="421" y="40"/>
                    </a:cubicBezTo>
                    <a:cubicBezTo>
                      <a:pt x="410" y="31"/>
                      <a:pt x="394" y="31"/>
                      <a:pt x="381" y="26"/>
                    </a:cubicBezTo>
                    <a:cubicBezTo>
                      <a:pt x="368" y="31"/>
                      <a:pt x="347" y="27"/>
                      <a:pt x="341" y="40"/>
                    </a:cubicBezTo>
                    <a:cubicBezTo>
                      <a:pt x="321" y="80"/>
                      <a:pt x="405" y="98"/>
                      <a:pt x="314" y="66"/>
                    </a:cubicBezTo>
                    <a:cubicBezTo>
                      <a:pt x="306" y="58"/>
                      <a:pt x="254" y="0"/>
                      <a:pt x="234" y="0"/>
                    </a:cubicBezTo>
                    <a:cubicBezTo>
                      <a:pt x="218" y="0"/>
                      <a:pt x="207" y="17"/>
                      <a:pt x="194" y="26"/>
                    </a:cubicBezTo>
                    <a:cubicBezTo>
                      <a:pt x="179" y="72"/>
                      <a:pt x="191" y="76"/>
                      <a:pt x="167" y="53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9" name="Freeform 183">
                <a:extLst>
                  <a:ext uri="{FF2B5EF4-FFF2-40B4-BE49-F238E27FC236}">
                    <a16:creationId xmlns:a16="http://schemas.microsoft.com/office/drawing/2014/main" id="{FF406381-2A64-4ECC-840C-60E539BE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" y="3881"/>
                <a:ext cx="450" cy="602"/>
              </a:xfrm>
              <a:custGeom>
                <a:avLst/>
                <a:gdLst>
                  <a:gd name="T0" fmla="*/ 167 w 597"/>
                  <a:gd name="T1" fmla="*/ 53 h 842"/>
                  <a:gd name="T2" fmla="*/ 87 w 597"/>
                  <a:gd name="T3" fmla="*/ 66 h 842"/>
                  <a:gd name="T4" fmla="*/ 61 w 597"/>
                  <a:gd name="T5" fmla="*/ 146 h 842"/>
                  <a:gd name="T6" fmla="*/ 74 w 597"/>
                  <a:gd name="T7" fmla="*/ 186 h 842"/>
                  <a:gd name="T8" fmla="*/ 114 w 597"/>
                  <a:gd name="T9" fmla="*/ 200 h 842"/>
                  <a:gd name="T10" fmla="*/ 34 w 597"/>
                  <a:gd name="T11" fmla="*/ 266 h 842"/>
                  <a:gd name="T12" fmla="*/ 21 w 597"/>
                  <a:gd name="T13" fmla="*/ 400 h 842"/>
                  <a:gd name="T14" fmla="*/ 7 w 597"/>
                  <a:gd name="T15" fmla="*/ 440 h 842"/>
                  <a:gd name="T16" fmla="*/ 127 w 597"/>
                  <a:gd name="T17" fmla="*/ 533 h 842"/>
                  <a:gd name="T18" fmla="*/ 141 w 597"/>
                  <a:gd name="T19" fmla="*/ 573 h 842"/>
                  <a:gd name="T20" fmla="*/ 274 w 597"/>
                  <a:gd name="T21" fmla="*/ 613 h 842"/>
                  <a:gd name="T22" fmla="*/ 287 w 597"/>
                  <a:gd name="T23" fmla="*/ 826 h 842"/>
                  <a:gd name="T24" fmla="*/ 314 w 597"/>
                  <a:gd name="T25" fmla="*/ 786 h 842"/>
                  <a:gd name="T26" fmla="*/ 327 w 597"/>
                  <a:gd name="T27" fmla="*/ 693 h 842"/>
                  <a:gd name="T28" fmla="*/ 341 w 597"/>
                  <a:gd name="T29" fmla="*/ 626 h 842"/>
                  <a:gd name="T30" fmla="*/ 447 w 597"/>
                  <a:gd name="T31" fmla="*/ 613 h 842"/>
                  <a:gd name="T32" fmla="*/ 434 w 597"/>
                  <a:gd name="T33" fmla="*/ 546 h 842"/>
                  <a:gd name="T34" fmla="*/ 407 w 597"/>
                  <a:gd name="T35" fmla="*/ 506 h 842"/>
                  <a:gd name="T36" fmla="*/ 447 w 597"/>
                  <a:gd name="T37" fmla="*/ 493 h 842"/>
                  <a:gd name="T38" fmla="*/ 487 w 597"/>
                  <a:gd name="T39" fmla="*/ 506 h 842"/>
                  <a:gd name="T40" fmla="*/ 527 w 597"/>
                  <a:gd name="T41" fmla="*/ 426 h 842"/>
                  <a:gd name="T42" fmla="*/ 514 w 597"/>
                  <a:gd name="T43" fmla="*/ 360 h 842"/>
                  <a:gd name="T44" fmla="*/ 594 w 597"/>
                  <a:gd name="T45" fmla="*/ 306 h 842"/>
                  <a:gd name="T46" fmla="*/ 514 w 597"/>
                  <a:gd name="T47" fmla="*/ 160 h 842"/>
                  <a:gd name="T48" fmla="*/ 447 w 597"/>
                  <a:gd name="T49" fmla="*/ 80 h 842"/>
                  <a:gd name="T50" fmla="*/ 421 w 597"/>
                  <a:gd name="T51" fmla="*/ 40 h 842"/>
                  <a:gd name="T52" fmla="*/ 381 w 597"/>
                  <a:gd name="T53" fmla="*/ 26 h 842"/>
                  <a:gd name="T54" fmla="*/ 341 w 597"/>
                  <a:gd name="T55" fmla="*/ 40 h 842"/>
                  <a:gd name="T56" fmla="*/ 314 w 597"/>
                  <a:gd name="T57" fmla="*/ 66 h 842"/>
                  <a:gd name="T58" fmla="*/ 234 w 597"/>
                  <a:gd name="T59" fmla="*/ 0 h 842"/>
                  <a:gd name="T60" fmla="*/ 194 w 597"/>
                  <a:gd name="T61" fmla="*/ 26 h 842"/>
                  <a:gd name="T62" fmla="*/ 167 w 597"/>
                  <a:gd name="T63" fmla="*/ 5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7" h="842">
                    <a:moveTo>
                      <a:pt x="167" y="53"/>
                    </a:moveTo>
                    <a:cubicBezTo>
                      <a:pt x="140" y="57"/>
                      <a:pt x="107" y="48"/>
                      <a:pt x="87" y="66"/>
                    </a:cubicBezTo>
                    <a:cubicBezTo>
                      <a:pt x="66" y="84"/>
                      <a:pt x="61" y="146"/>
                      <a:pt x="61" y="146"/>
                    </a:cubicBezTo>
                    <a:cubicBezTo>
                      <a:pt x="65" y="159"/>
                      <a:pt x="64" y="176"/>
                      <a:pt x="74" y="186"/>
                    </a:cubicBezTo>
                    <a:cubicBezTo>
                      <a:pt x="84" y="196"/>
                      <a:pt x="111" y="186"/>
                      <a:pt x="114" y="200"/>
                    </a:cubicBezTo>
                    <a:cubicBezTo>
                      <a:pt x="122" y="234"/>
                      <a:pt x="45" y="261"/>
                      <a:pt x="34" y="266"/>
                    </a:cubicBezTo>
                    <a:cubicBezTo>
                      <a:pt x="1" y="364"/>
                      <a:pt x="0" y="319"/>
                      <a:pt x="21" y="400"/>
                    </a:cubicBezTo>
                    <a:cubicBezTo>
                      <a:pt x="16" y="413"/>
                      <a:pt x="7" y="426"/>
                      <a:pt x="7" y="440"/>
                    </a:cubicBezTo>
                    <a:cubicBezTo>
                      <a:pt x="7" y="529"/>
                      <a:pt x="56" y="519"/>
                      <a:pt x="127" y="533"/>
                    </a:cubicBezTo>
                    <a:cubicBezTo>
                      <a:pt x="132" y="546"/>
                      <a:pt x="129" y="565"/>
                      <a:pt x="141" y="573"/>
                    </a:cubicBezTo>
                    <a:cubicBezTo>
                      <a:pt x="160" y="587"/>
                      <a:pt x="244" y="606"/>
                      <a:pt x="274" y="613"/>
                    </a:cubicBezTo>
                    <a:cubicBezTo>
                      <a:pt x="278" y="684"/>
                      <a:pt x="271" y="757"/>
                      <a:pt x="287" y="826"/>
                    </a:cubicBezTo>
                    <a:cubicBezTo>
                      <a:pt x="291" y="842"/>
                      <a:pt x="309" y="801"/>
                      <a:pt x="314" y="786"/>
                    </a:cubicBezTo>
                    <a:cubicBezTo>
                      <a:pt x="323" y="756"/>
                      <a:pt x="322" y="724"/>
                      <a:pt x="327" y="693"/>
                    </a:cubicBezTo>
                    <a:cubicBezTo>
                      <a:pt x="331" y="671"/>
                      <a:pt x="322" y="639"/>
                      <a:pt x="341" y="626"/>
                    </a:cubicBezTo>
                    <a:cubicBezTo>
                      <a:pt x="371" y="606"/>
                      <a:pt x="412" y="617"/>
                      <a:pt x="447" y="613"/>
                    </a:cubicBezTo>
                    <a:cubicBezTo>
                      <a:pt x="443" y="591"/>
                      <a:pt x="442" y="567"/>
                      <a:pt x="434" y="546"/>
                    </a:cubicBezTo>
                    <a:cubicBezTo>
                      <a:pt x="428" y="531"/>
                      <a:pt x="403" y="522"/>
                      <a:pt x="407" y="506"/>
                    </a:cubicBezTo>
                    <a:cubicBezTo>
                      <a:pt x="410" y="492"/>
                      <a:pt x="434" y="497"/>
                      <a:pt x="447" y="493"/>
                    </a:cubicBezTo>
                    <a:cubicBezTo>
                      <a:pt x="460" y="497"/>
                      <a:pt x="474" y="511"/>
                      <a:pt x="487" y="506"/>
                    </a:cubicBezTo>
                    <a:cubicBezTo>
                      <a:pt x="508" y="498"/>
                      <a:pt x="521" y="444"/>
                      <a:pt x="527" y="426"/>
                    </a:cubicBezTo>
                    <a:cubicBezTo>
                      <a:pt x="523" y="404"/>
                      <a:pt x="503" y="380"/>
                      <a:pt x="514" y="360"/>
                    </a:cubicBezTo>
                    <a:cubicBezTo>
                      <a:pt x="530" y="332"/>
                      <a:pt x="594" y="306"/>
                      <a:pt x="594" y="306"/>
                    </a:cubicBezTo>
                    <a:cubicBezTo>
                      <a:pt x="582" y="220"/>
                      <a:pt x="597" y="187"/>
                      <a:pt x="514" y="160"/>
                    </a:cubicBezTo>
                    <a:cubicBezTo>
                      <a:pt x="442" y="53"/>
                      <a:pt x="539" y="191"/>
                      <a:pt x="447" y="80"/>
                    </a:cubicBezTo>
                    <a:cubicBezTo>
                      <a:pt x="437" y="68"/>
                      <a:pt x="433" y="50"/>
                      <a:pt x="421" y="40"/>
                    </a:cubicBezTo>
                    <a:cubicBezTo>
                      <a:pt x="410" y="31"/>
                      <a:pt x="394" y="31"/>
                      <a:pt x="381" y="26"/>
                    </a:cubicBezTo>
                    <a:cubicBezTo>
                      <a:pt x="368" y="31"/>
                      <a:pt x="347" y="27"/>
                      <a:pt x="341" y="40"/>
                    </a:cubicBezTo>
                    <a:cubicBezTo>
                      <a:pt x="321" y="80"/>
                      <a:pt x="405" y="98"/>
                      <a:pt x="314" y="66"/>
                    </a:cubicBezTo>
                    <a:cubicBezTo>
                      <a:pt x="306" y="58"/>
                      <a:pt x="254" y="0"/>
                      <a:pt x="234" y="0"/>
                    </a:cubicBezTo>
                    <a:cubicBezTo>
                      <a:pt x="218" y="0"/>
                      <a:pt x="207" y="17"/>
                      <a:pt x="194" y="26"/>
                    </a:cubicBezTo>
                    <a:cubicBezTo>
                      <a:pt x="179" y="72"/>
                      <a:pt x="191" y="76"/>
                      <a:pt x="167" y="53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0" name="Freeform 184">
                <a:extLst>
                  <a:ext uri="{FF2B5EF4-FFF2-40B4-BE49-F238E27FC236}">
                    <a16:creationId xmlns:a16="http://schemas.microsoft.com/office/drawing/2014/main" id="{4F9ED1CB-3A71-4763-9627-ABDACCF1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1" y="3867"/>
                <a:ext cx="450" cy="602"/>
              </a:xfrm>
              <a:custGeom>
                <a:avLst/>
                <a:gdLst>
                  <a:gd name="T0" fmla="*/ 167 w 597"/>
                  <a:gd name="T1" fmla="*/ 53 h 842"/>
                  <a:gd name="T2" fmla="*/ 87 w 597"/>
                  <a:gd name="T3" fmla="*/ 66 h 842"/>
                  <a:gd name="T4" fmla="*/ 61 w 597"/>
                  <a:gd name="T5" fmla="*/ 146 h 842"/>
                  <a:gd name="T6" fmla="*/ 74 w 597"/>
                  <a:gd name="T7" fmla="*/ 186 h 842"/>
                  <a:gd name="T8" fmla="*/ 114 w 597"/>
                  <a:gd name="T9" fmla="*/ 200 h 842"/>
                  <a:gd name="T10" fmla="*/ 34 w 597"/>
                  <a:gd name="T11" fmla="*/ 266 h 842"/>
                  <a:gd name="T12" fmla="*/ 21 w 597"/>
                  <a:gd name="T13" fmla="*/ 400 h 842"/>
                  <a:gd name="T14" fmla="*/ 7 w 597"/>
                  <a:gd name="T15" fmla="*/ 440 h 842"/>
                  <a:gd name="T16" fmla="*/ 127 w 597"/>
                  <a:gd name="T17" fmla="*/ 533 h 842"/>
                  <a:gd name="T18" fmla="*/ 141 w 597"/>
                  <a:gd name="T19" fmla="*/ 573 h 842"/>
                  <a:gd name="T20" fmla="*/ 274 w 597"/>
                  <a:gd name="T21" fmla="*/ 613 h 842"/>
                  <a:gd name="T22" fmla="*/ 287 w 597"/>
                  <a:gd name="T23" fmla="*/ 826 h 842"/>
                  <a:gd name="T24" fmla="*/ 314 w 597"/>
                  <a:gd name="T25" fmla="*/ 786 h 842"/>
                  <a:gd name="T26" fmla="*/ 327 w 597"/>
                  <a:gd name="T27" fmla="*/ 693 h 842"/>
                  <a:gd name="T28" fmla="*/ 341 w 597"/>
                  <a:gd name="T29" fmla="*/ 626 h 842"/>
                  <a:gd name="T30" fmla="*/ 447 w 597"/>
                  <a:gd name="T31" fmla="*/ 613 h 842"/>
                  <a:gd name="T32" fmla="*/ 434 w 597"/>
                  <a:gd name="T33" fmla="*/ 546 h 842"/>
                  <a:gd name="T34" fmla="*/ 407 w 597"/>
                  <a:gd name="T35" fmla="*/ 506 h 842"/>
                  <a:gd name="T36" fmla="*/ 447 w 597"/>
                  <a:gd name="T37" fmla="*/ 493 h 842"/>
                  <a:gd name="T38" fmla="*/ 487 w 597"/>
                  <a:gd name="T39" fmla="*/ 506 h 842"/>
                  <a:gd name="T40" fmla="*/ 527 w 597"/>
                  <a:gd name="T41" fmla="*/ 426 h 842"/>
                  <a:gd name="T42" fmla="*/ 514 w 597"/>
                  <a:gd name="T43" fmla="*/ 360 h 842"/>
                  <a:gd name="T44" fmla="*/ 594 w 597"/>
                  <a:gd name="T45" fmla="*/ 306 h 842"/>
                  <a:gd name="T46" fmla="*/ 514 w 597"/>
                  <a:gd name="T47" fmla="*/ 160 h 842"/>
                  <a:gd name="T48" fmla="*/ 447 w 597"/>
                  <a:gd name="T49" fmla="*/ 80 h 842"/>
                  <a:gd name="T50" fmla="*/ 421 w 597"/>
                  <a:gd name="T51" fmla="*/ 40 h 842"/>
                  <a:gd name="T52" fmla="*/ 381 w 597"/>
                  <a:gd name="T53" fmla="*/ 26 h 842"/>
                  <a:gd name="T54" fmla="*/ 341 w 597"/>
                  <a:gd name="T55" fmla="*/ 40 h 842"/>
                  <a:gd name="T56" fmla="*/ 314 w 597"/>
                  <a:gd name="T57" fmla="*/ 66 h 842"/>
                  <a:gd name="T58" fmla="*/ 234 w 597"/>
                  <a:gd name="T59" fmla="*/ 0 h 842"/>
                  <a:gd name="T60" fmla="*/ 194 w 597"/>
                  <a:gd name="T61" fmla="*/ 26 h 842"/>
                  <a:gd name="T62" fmla="*/ 167 w 597"/>
                  <a:gd name="T63" fmla="*/ 5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7" h="842">
                    <a:moveTo>
                      <a:pt x="167" y="53"/>
                    </a:moveTo>
                    <a:cubicBezTo>
                      <a:pt x="140" y="57"/>
                      <a:pt x="107" y="48"/>
                      <a:pt x="87" y="66"/>
                    </a:cubicBezTo>
                    <a:cubicBezTo>
                      <a:pt x="66" y="84"/>
                      <a:pt x="61" y="146"/>
                      <a:pt x="61" y="146"/>
                    </a:cubicBezTo>
                    <a:cubicBezTo>
                      <a:pt x="65" y="159"/>
                      <a:pt x="64" y="176"/>
                      <a:pt x="74" y="186"/>
                    </a:cubicBezTo>
                    <a:cubicBezTo>
                      <a:pt x="84" y="196"/>
                      <a:pt x="111" y="186"/>
                      <a:pt x="114" y="200"/>
                    </a:cubicBezTo>
                    <a:cubicBezTo>
                      <a:pt x="122" y="234"/>
                      <a:pt x="45" y="261"/>
                      <a:pt x="34" y="266"/>
                    </a:cubicBezTo>
                    <a:cubicBezTo>
                      <a:pt x="1" y="364"/>
                      <a:pt x="0" y="319"/>
                      <a:pt x="21" y="400"/>
                    </a:cubicBezTo>
                    <a:cubicBezTo>
                      <a:pt x="16" y="413"/>
                      <a:pt x="7" y="426"/>
                      <a:pt x="7" y="440"/>
                    </a:cubicBezTo>
                    <a:cubicBezTo>
                      <a:pt x="7" y="529"/>
                      <a:pt x="56" y="519"/>
                      <a:pt x="127" y="533"/>
                    </a:cubicBezTo>
                    <a:cubicBezTo>
                      <a:pt x="132" y="546"/>
                      <a:pt x="129" y="565"/>
                      <a:pt x="141" y="573"/>
                    </a:cubicBezTo>
                    <a:cubicBezTo>
                      <a:pt x="160" y="587"/>
                      <a:pt x="244" y="606"/>
                      <a:pt x="274" y="613"/>
                    </a:cubicBezTo>
                    <a:cubicBezTo>
                      <a:pt x="278" y="684"/>
                      <a:pt x="271" y="757"/>
                      <a:pt x="287" y="826"/>
                    </a:cubicBezTo>
                    <a:cubicBezTo>
                      <a:pt x="291" y="842"/>
                      <a:pt x="309" y="801"/>
                      <a:pt x="314" y="786"/>
                    </a:cubicBezTo>
                    <a:cubicBezTo>
                      <a:pt x="323" y="756"/>
                      <a:pt x="322" y="724"/>
                      <a:pt x="327" y="693"/>
                    </a:cubicBezTo>
                    <a:cubicBezTo>
                      <a:pt x="331" y="671"/>
                      <a:pt x="322" y="639"/>
                      <a:pt x="341" y="626"/>
                    </a:cubicBezTo>
                    <a:cubicBezTo>
                      <a:pt x="371" y="606"/>
                      <a:pt x="412" y="617"/>
                      <a:pt x="447" y="613"/>
                    </a:cubicBezTo>
                    <a:cubicBezTo>
                      <a:pt x="443" y="591"/>
                      <a:pt x="442" y="567"/>
                      <a:pt x="434" y="546"/>
                    </a:cubicBezTo>
                    <a:cubicBezTo>
                      <a:pt x="428" y="531"/>
                      <a:pt x="403" y="522"/>
                      <a:pt x="407" y="506"/>
                    </a:cubicBezTo>
                    <a:cubicBezTo>
                      <a:pt x="410" y="492"/>
                      <a:pt x="434" y="497"/>
                      <a:pt x="447" y="493"/>
                    </a:cubicBezTo>
                    <a:cubicBezTo>
                      <a:pt x="460" y="497"/>
                      <a:pt x="474" y="511"/>
                      <a:pt x="487" y="506"/>
                    </a:cubicBezTo>
                    <a:cubicBezTo>
                      <a:pt x="508" y="498"/>
                      <a:pt x="521" y="444"/>
                      <a:pt x="527" y="426"/>
                    </a:cubicBezTo>
                    <a:cubicBezTo>
                      <a:pt x="523" y="404"/>
                      <a:pt x="503" y="380"/>
                      <a:pt x="514" y="360"/>
                    </a:cubicBezTo>
                    <a:cubicBezTo>
                      <a:pt x="530" y="332"/>
                      <a:pt x="594" y="306"/>
                      <a:pt x="594" y="306"/>
                    </a:cubicBezTo>
                    <a:cubicBezTo>
                      <a:pt x="582" y="220"/>
                      <a:pt x="597" y="187"/>
                      <a:pt x="514" y="160"/>
                    </a:cubicBezTo>
                    <a:cubicBezTo>
                      <a:pt x="442" y="53"/>
                      <a:pt x="539" y="191"/>
                      <a:pt x="447" y="80"/>
                    </a:cubicBezTo>
                    <a:cubicBezTo>
                      <a:pt x="437" y="68"/>
                      <a:pt x="433" y="50"/>
                      <a:pt x="421" y="40"/>
                    </a:cubicBezTo>
                    <a:cubicBezTo>
                      <a:pt x="410" y="31"/>
                      <a:pt x="394" y="31"/>
                      <a:pt x="381" y="26"/>
                    </a:cubicBezTo>
                    <a:cubicBezTo>
                      <a:pt x="368" y="31"/>
                      <a:pt x="347" y="27"/>
                      <a:pt x="341" y="40"/>
                    </a:cubicBezTo>
                    <a:cubicBezTo>
                      <a:pt x="321" y="80"/>
                      <a:pt x="405" y="98"/>
                      <a:pt x="314" y="66"/>
                    </a:cubicBezTo>
                    <a:cubicBezTo>
                      <a:pt x="306" y="58"/>
                      <a:pt x="254" y="0"/>
                      <a:pt x="234" y="0"/>
                    </a:cubicBezTo>
                    <a:cubicBezTo>
                      <a:pt x="218" y="0"/>
                      <a:pt x="207" y="17"/>
                      <a:pt x="194" y="26"/>
                    </a:cubicBezTo>
                    <a:cubicBezTo>
                      <a:pt x="179" y="72"/>
                      <a:pt x="191" y="76"/>
                      <a:pt x="167" y="53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1" name="Freeform 185">
                <a:extLst>
                  <a:ext uri="{FF2B5EF4-FFF2-40B4-BE49-F238E27FC236}">
                    <a16:creationId xmlns:a16="http://schemas.microsoft.com/office/drawing/2014/main" id="{DE81E13A-CD80-4C2C-BCAE-B807CE516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" y="4054"/>
                <a:ext cx="450" cy="602"/>
              </a:xfrm>
              <a:custGeom>
                <a:avLst/>
                <a:gdLst>
                  <a:gd name="T0" fmla="*/ 167 w 597"/>
                  <a:gd name="T1" fmla="*/ 53 h 842"/>
                  <a:gd name="T2" fmla="*/ 87 w 597"/>
                  <a:gd name="T3" fmla="*/ 66 h 842"/>
                  <a:gd name="T4" fmla="*/ 61 w 597"/>
                  <a:gd name="T5" fmla="*/ 146 h 842"/>
                  <a:gd name="T6" fmla="*/ 74 w 597"/>
                  <a:gd name="T7" fmla="*/ 186 h 842"/>
                  <a:gd name="T8" fmla="*/ 114 w 597"/>
                  <a:gd name="T9" fmla="*/ 200 h 842"/>
                  <a:gd name="T10" fmla="*/ 34 w 597"/>
                  <a:gd name="T11" fmla="*/ 266 h 842"/>
                  <a:gd name="T12" fmla="*/ 21 w 597"/>
                  <a:gd name="T13" fmla="*/ 400 h 842"/>
                  <a:gd name="T14" fmla="*/ 7 w 597"/>
                  <a:gd name="T15" fmla="*/ 440 h 842"/>
                  <a:gd name="T16" fmla="*/ 127 w 597"/>
                  <a:gd name="T17" fmla="*/ 533 h 842"/>
                  <a:gd name="T18" fmla="*/ 141 w 597"/>
                  <a:gd name="T19" fmla="*/ 573 h 842"/>
                  <a:gd name="T20" fmla="*/ 274 w 597"/>
                  <a:gd name="T21" fmla="*/ 613 h 842"/>
                  <a:gd name="T22" fmla="*/ 287 w 597"/>
                  <a:gd name="T23" fmla="*/ 826 h 842"/>
                  <a:gd name="T24" fmla="*/ 314 w 597"/>
                  <a:gd name="T25" fmla="*/ 786 h 842"/>
                  <a:gd name="T26" fmla="*/ 327 w 597"/>
                  <a:gd name="T27" fmla="*/ 693 h 842"/>
                  <a:gd name="T28" fmla="*/ 341 w 597"/>
                  <a:gd name="T29" fmla="*/ 626 h 842"/>
                  <a:gd name="T30" fmla="*/ 447 w 597"/>
                  <a:gd name="T31" fmla="*/ 613 h 842"/>
                  <a:gd name="T32" fmla="*/ 434 w 597"/>
                  <a:gd name="T33" fmla="*/ 546 h 842"/>
                  <a:gd name="T34" fmla="*/ 407 w 597"/>
                  <a:gd name="T35" fmla="*/ 506 h 842"/>
                  <a:gd name="T36" fmla="*/ 447 w 597"/>
                  <a:gd name="T37" fmla="*/ 493 h 842"/>
                  <a:gd name="T38" fmla="*/ 487 w 597"/>
                  <a:gd name="T39" fmla="*/ 506 h 842"/>
                  <a:gd name="T40" fmla="*/ 527 w 597"/>
                  <a:gd name="T41" fmla="*/ 426 h 842"/>
                  <a:gd name="T42" fmla="*/ 514 w 597"/>
                  <a:gd name="T43" fmla="*/ 360 h 842"/>
                  <a:gd name="T44" fmla="*/ 594 w 597"/>
                  <a:gd name="T45" fmla="*/ 306 h 842"/>
                  <a:gd name="T46" fmla="*/ 514 w 597"/>
                  <a:gd name="T47" fmla="*/ 160 h 842"/>
                  <a:gd name="T48" fmla="*/ 447 w 597"/>
                  <a:gd name="T49" fmla="*/ 80 h 842"/>
                  <a:gd name="T50" fmla="*/ 421 w 597"/>
                  <a:gd name="T51" fmla="*/ 40 h 842"/>
                  <a:gd name="T52" fmla="*/ 381 w 597"/>
                  <a:gd name="T53" fmla="*/ 26 h 842"/>
                  <a:gd name="T54" fmla="*/ 341 w 597"/>
                  <a:gd name="T55" fmla="*/ 40 h 842"/>
                  <a:gd name="T56" fmla="*/ 314 w 597"/>
                  <a:gd name="T57" fmla="*/ 66 h 842"/>
                  <a:gd name="T58" fmla="*/ 234 w 597"/>
                  <a:gd name="T59" fmla="*/ 0 h 842"/>
                  <a:gd name="T60" fmla="*/ 194 w 597"/>
                  <a:gd name="T61" fmla="*/ 26 h 842"/>
                  <a:gd name="T62" fmla="*/ 167 w 597"/>
                  <a:gd name="T63" fmla="*/ 53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7" h="842">
                    <a:moveTo>
                      <a:pt x="167" y="53"/>
                    </a:moveTo>
                    <a:cubicBezTo>
                      <a:pt x="140" y="57"/>
                      <a:pt x="107" y="48"/>
                      <a:pt x="87" y="66"/>
                    </a:cubicBezTo>
                    <a:cubicBezTo>
                      <a:pt x="66" y="84"/>
                      <a:pt x="61" y="146"/>
                      <a:pt x="61" y="146"/>
                    </a:cubicBezTo>
                    <a:cubicBezTo>
                      <a:pt x="65" y="159"/>
                      <a:pt x="64" y="176"/>
                      <a:pt x="74" y="186"/>
                    </a:cubicBezTo>
                    <a:cubicBezTo>
                      <a:pt x="84" y="196"/>
                      <a:pt x="111" y="186"/>
                      <a:pt x="114" y="200"/>
                    </a:cubicBezTo>
                    <a:cubicBezTo>
                      <a:pt x="122" y="234"/>
                      <a:pt x="45" y="261"/>
                      <a:pt x="34" y="266"/>
                    </a:cubicBezTo>
                    <a:cubicBezTo>
                      <a:pt x="1" y="364"/>
                      <a:pt x="0" y="319"/>
                      <a:pt x="21" y="400"/>
                    </a:cubicBezTo>
                    <a:cubicBezTo>
                      <a:pt x="16" y="413"/>
                      <a:pt x="7" y="426"/>
                      <a:pt x="7" y="440"/>
                    </a:cubicBezTo>
                    <a:cubicBezTo>
                      <a:pt x="7" y="529"/>
                      <a:pt x="56" y="519"/>
                      <a:pt x="127" y="533"/>
                    </a:cubicBezTo>
                    <a:cubicBezTo>
                      <a:pt x="132" y="546"/>
                      <a:pt x="129" y="565"/>
                      <a:pt x="141" y="573"/>
                    </a:cubicBezTo>
                    <a:cubicBezTo>
                      <a:pt x="160" y="587"/>
                      <a:pt x="244" y="606"/>
                      <a:pt x="274" y="613"/>
                    </a:cubicBezTo>
                    <a:cubicBezTo>
                      <a:pt x="278" y="684"/>
                      <a:pt x="271" y="757"/>
                      <a:pt x="287" y="826"/>
                    </a:cubicBezTo>
                    <a:cubicBezTo>
                      <a:pt x="291" y="842"/>
                      <a:pt x="309" y="801"/>
                      <a:pt x="314" y="786"/>
                    </a:cubicBezTo>
                    <a:cubicBezTo>
                      <a:pt x="323" y="756"/>
                      <a:pt x="322" y="724"/>
                      <a:pt x="327" y="693"/>
                    </a:cubicBezTo>
                    <a:cubicBezTo>
                      <a:pt x="331" y="671"/>
                      <a:pt x="322" y="639"/>
                      <a:pt x="341" y="626"/>
                    </a:cubicBezTo>
                    <a:cubicBezTo>
                      <a:pt x="371" y="606"/>
                      <a:pt x="412" y="617"/>
                      <a:pt x="447" y="613"/>
                    </a:cubicBezTo>
                    <a:cubicBezTo>
                      <a:pt x="443" y="591"/>
                      <a:pt x="442" y="567"/>
                      <a:pt x="434" y="546"/>
                    </a:cubicBezTo>
                    <a:cubicBezTo>
                      <a:pt x="428" y="531"/>
                      <a:pt x="403" y="522"/>
                      <a:pt x="407" y="506"/>
                    </a:cubicBezTo>
                    <a:cubicBezTo>
                      <a:pt x="410" y="492"/>
                      <a:pt x="434" y="497"/>
                      <a:pt x="447" y="493"/>
                    </a:cubicBezTo>
                    <a:cubicBezTo>
                      <a:pt x="460" y="497"/>
                      <a:pt x="474" y="511"/>
                      <a:pt x="487" y="506"/>
                    </a:cubicBezTo>
                    <a:cubicBezTo>
                      <a:pt x="508" y="498"/>
                      <a:pt x="521" y="444"/>
                      <a:pt x="527" y="426"/>
                    </a:cubicBezTo>
                    <a:cubicBezTo>
                      <a:pt x="523" y="404"/>
                      <a:pt x="503" y="380"/>
                      <a:pt x="514" y="360"/>
                    </a:cubicBezTo>
                    <a:cubicBezTo>
                      <a:pt x="530" y="332"/>
                      <a:pt x="594" y="306"/>
                      <a:pt x="594" y="306"/>
                    </a:cubicBezTo>
                    <a:cubicBezTo>
                      <a:pt x="582" y="220"/>
                      <a:pt x="597" y="187"/>
                      <a:pt x="514" y="160"/>
                    </a:cubicBezTo>
                    <a:cubicBezTo>
                      <a:pt x="442" y="53"/>
                      <a:pt x="539" y="191"/>
                      <a:pt x="447" y="80"/>
                    </a:cubicBezTo>
                    <a:cubicBezTo>
                      <a:pt x="437" y="68"/>
                      <a:pt x="433" y="50"/>
                      <a:pt x="421" y="40"/>
                    </a:cubicBezTo>
                    <a:cubicBezTo>
                      <a:pt x="410" y="31"/>
                      <a:pt x="394" y="31"/>
                      <a:pt x="381" y="26"/>
                    </a:cubicBezTo>
                    <a:cubicBezTo>
                      <a:pt x="368" y="31"/>
                      <a:pt x="347" y="27"/>
                      <a:pt x="341" y="40"/>
                    </a:cubicBezTo>
                    <a:cubicBezTo>
                      <a:pt x="321" y="80"/>
                      <a:pt x="405" y="98"/>
                      <a:pt x="314" y="66"/>
                    </a:cubicBezTo>
                    <a:cubicBezTo>
                      <a:pt x="306" y="58"/>
                      <a:pt x="254" y="0"/>
                      <a:pt x="234" y="0"/>
                    </a:cubicBezTo>
                    <a:cubicBezTo>
                      <a:pt x="218" y="0"/>
                      <a:pt x="207" y="17"/>
                      <a:pt x="194" y="26"/>
                    </a:cubicBezTo>
                    <a:cubicBezTo>
                      <a:pt x="179" y="72"/>
                      <a:pt x="191" y="76"/>
                      <a:pt x="167" y="53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2" name="Freeform 186">
                <a:extLst>
                  <a:ext uri="{FF2B5EF4-FFF2-40B4-BE49-F238E27FC236}">
                    <a16:creationId xmlns:a16="http://schemas.microsoft.com/office/drawing/2014/main" id="{40CAAF30-70D5-412B-98B3-441F752B6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5" y="4015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3" name="Freeform 187">
                <a:extLst>
                  <a:ext uri="{FF2B5EF4-FFF2-40B4-BE49-F238E27FC236}">
                    <a16:creationId xmlns:a16="http://schemas.microsoft.com/office/drawing/2014/main" id="{180478B2-0107-414F-A9DB-257592FB9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988"/>
                <a:ext cx="374" cy="680"/>
              </a:xfrm>
              <a:custGeom>
                <a:avLst/>
                <a:gdLst>
                  <a:gd name="T0" fmla="*/ 286 w 508"/>
                  <a:gd name="T1" fmla="*/ 0 h 854"/>
                  <a:gd name="T2" fmla="*/ 246 w 508"/>
                  <a:gd name="T3" fmla="*/ 213 h 854"/>
                  <a:gd name="T4" fmla="*/ 233 w 508"/>
                  <a:gd name="T5" fmla="*/ 266 h 854"/>
                  <a:gd name="T6" fmla="*/ 153 w 508"/>
                  <a:gd name="T7" fmla="*/ 306 h 854"/>
                  <a:gd name="T8" fmla="*/ 113 w 508"/>
                  <a:gd name="T9" fmla="*/ 333 h 854"/>
                  <a:gd name="T10" fmla="*/ 193 w 508"/>
                  <a:gd name="T11" fmla="*/ 386 h 854"/>
                  <a:gd name="T12" fmla="*/ 166 w 508"/>
                  <a:gd name="T13" fmla="*/ 426 h 854"/>
                  <a:gd name="T14" fmla="*/ 180 w 508"/>
                  <a:gd name="T15" fmla="*/ 466 h 854"/>
                  <a:gd name="T16" fmla="*/ 6 w 508"/>
                  <a:gd name="T17" fmla="*/ 653 h 854"/>
                  <a:gd name="T18" fmla="*/ 60 w 508"/>
                  <a:gd name="T19" fmla="*/ 706 h 854"/>
                  <a:gd name="T20" fmla="*/ 20 w 508"/>
                  <a:gd name="T21" fmla="*/ 733 h 854"/>
                  <a:gd name="T22" fmla="*/ 153 w 508"/>
                  <a:gd name="T23" fmla="*/ 733 h 854"/>
                  <a:gd name="T24" fmla="*/ 220 w 508"/>
                  <a:gd name="T25" fmla="*/ 746 h 854"/>
                  <a:gd name="T26" fmla="*/ 233 w 508"/>
                  <a:gd name="T27" fmla="*/ 840 h 854"/>
                  <a:gd name="T28" fmla="*/ 286 w 508"/>
                  <a:gd name="T29" fmla="*/ 826 h 854"/>
                  <a:gd name="T30" fmla="*/ 300 w 508"/>
                  <a:gd name="T31" fmla="*/ 760 h 854"/>
                  <a:gd name="T32" fmla="*/ 433 w 508"/>
                  <a:gd name="T33" fmla="*/ 746 h 854"/>
                  <a:gd name="T34" fmla="*/ 406 w 508"/>
                  <a:gd name="T35" fmla="*/ 706 h 854"/>
                  <a:gd name="T36" fmla="*/ 406 w 508"/>
                  <a:gd name="T37" fmla="*/ 666 h 854"/>
                  <a:gd name="T38" fmla="*/ 406 w 508"/>
                  <a:gd name="T39" fmla="*/ 546 h 854"/>
                  <a:gd name="T40" fmla="*/ 366 w 508"/>
                  <a:gd name="T41" fmla="*/ 466 h 854"/>
                  <a:gd name="T42" fmla="*/ 353 w 508"/>
                  <a:gd name="T43" fmla="*/ 426 h 854"/>
                  <a:gd name="T44" fmla="*/ 326 w 508"/>
                  <a:gd name="T45" fmla="*/ 386 h 854"/>
                  <a:gd name="T46" fmla="*/ 380 w 508"/>
                  <a:gd name="T47" fmla="*/ 373 h 854"/>
                  <a:gd name="T48" fmla="*/ 353 w 508"/>
                  <a:gd name="T49" fmla="*/ 253 h 854"/>
                  <a:gd name="T50" fmla="*/ 286 w 508"/>
                  <a:gd name="T51" fmla="*/ 8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8" h="854">
                    <a:moveTo>
                      <a:pt x="286" y="0"/>
                    </a:moveTo>
                    <a:cubicBezTo>
                      <a:pt x="277" y="82"/>
                      <a:pt x="268" y="137"/>
                      <a:pt x="246" y="213"/>
                    </a:cubicBezTo>
                    <a:cubicBezTo>
                      <a:pt x="241" y="230"/>
                      <a:pt x="243" y="251"/>
                      <a:pt x="233" y="266"/>
                    </a:cubicBezTo>
                    <a:cubicBezTo>
                      <a:pt x="218" y="289"/>
                      <a:pt x="177" y="298"/>
                      <a:pt x="153" y="306"/>
                    </a:cubicBezTo>
                    <a:cubicBezTo>
                      <a:pt x="140" y="315"/>
                      <a:pt x="106" y="319"/>
                      <a:pt x="113" y="333"/>
                    </a:cubicBezTo>
                    <a:cubicBezTo>
                      <a:pt x="127" y="362"/>
                      <a:pt x="193" y="386"/>
                      <a:pt x="193" y="386"/>
                    </a:cubicBezTo>
                    <a:cubicBezTo>
                      <a:pt x="184" y="399"/>
                      <a:pt x="177" y="415"/>
                      <a:pt x="166" y="426"/>
                    </a:cubicBezTo>
                    <a:cubicBezTo>
                      <a:pt x="125" y="467"/>
                      <a:pt x="94" y="445"/>
                      <a:pt x="180" y="466"/>
                    </a:cubicBezTo>
                    <a:cubicBezTo>
                      <a:pt x="150" y="553"/>
                      <a:pt x="67" y="592"/>
                      <a:pt x="6" y="653"/>
                    </a:cubicBezTo>
                    <a:cubicBezTo>
                      <a:pt x="25" y="659"/>
                      <a:pt x="76" y="664"/>
                      <a:pt x="60" y="706"/>
                    </a:cubicBezTo>
                    <a:cubicBezTo>
                      <a:pt x="54" y="721"/>
                      <a:pt x="33" y="724"/>
                      <a:pt x="20" y="733"/>
                    </a:cubicBezTo>
                    <a:cubicBezTo>
                      <a:pt x="110" y="762"/>
                      <a:pt x="0" y="733"/>
                      <a:pt x="153" y="733"/>
                    </a:cubicBezTo>
                    <a:cubicBezTo>
                      <a:pt x="176" y="733"/>
                      <a:pt x="198" y="742"/>
                      <a:pt x="220" y="746"/>
                    </a:cubicBezTo>
                    <a:cubicBezTo>
                      <a:pt x="224" y="777"/>
                      <a:pt x="213" y="816"/>
                      <a:pt x="233" y="840"/>
                    </a:cubicBezTo>
                    <a:cubicBezTo>
                      <a:pt x="245" y="854"/>
                      <a:pt x="274" y="840"/>
                      <a:pt x="286" y="826"/>
                    </a:cubicBezTo>
                    <a:cubicBezTo>
                      <a:pt x="300" y="809"/>
                      <a:pt x="280" y="771"/>
                      <a:pt x="300" y="760"/>
                    </a:cubicBezTo>
                    <a:cubicBezTo>
                      <a:pt x="339" y="739"/>
                      <a:pt x="389" y="751"/>
                      <a:pt x="433" y="746"/>
                    </a:cubicBezTo>
                    <a:cubicBezTo>
                      <a:pt x="424" y="733"/>
                      <a:pt x="402" y="722"/>
                      <a:pt x="406" y="706"/>
                    </a:cubicBezTo>
                    <a:cubicBezTo>
                      <a:pt x="418" y="659"/>
                      <a:pt x="508" y="735"/>
                      <a:pt x="406" y="666"/>
                    </a:cubicBezTo>
                    <a:cubicBezTo>
                      <a:pt x="375" y="571"/>
                      <a:pt x="365" y="610"/>
                      <a:pt x="406" y="546"/>
                    </a:cubicBezTo>
                    <a:cubicBezTo>
                      <a:pt x="313" y="484"/>
                      <a:pt x="299" y="511"/>
                      <a:pt x="366" y="466"/>
                    </a:cubicBezTo>
                    <a:cubicBezTo>
                      <a:pt x="362" y="453"/>
                      <a:pt x="359" y="439"/>
                      <a:pt x="353" y="426"/>
                    </a:cubicBezTo>
                    <a:cubicBezTo>
                      <a:pt x="346" y="412"/>
                      <a:pt x="319" y="400"/>
                      <a:pt x="326" y="386"/>
                    </a:cubicBezTo>
                    <a:cubicBezTo>
                      <a:pt x="334" y="370"/>
                      <a:pt x="362" y="377"/>
                      <a:pt x="380" y="373"/>
                    </a:cubicBezTo>
                    <a:cubicBezTo>
                      <a:pt x="358" y="309"/>
                      <a:pt x="331" y="320"/>
                      <a:pt x="353" y="253"/>
                    </a:cubicBezTo>
                    <a:cubicBezTo>
                      <a:pt x="315" y="197"/>
                      <a:pt x="317" y="138"/>
                      <a:pt x="286" y="8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284" name="Group 188">
              <a:extLst>
                <a:ext uri="{FF2B5EF4-FFF2-40B4-BE49-F238E27FC236}">
                  <a16:creationId xmlns:a16="http://schemas.microsoft.com/office/drawing/2014/main" id="{4FE15295-8CCF-4A5A-8051-796CE4A86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1" y="4914"/>
              <a:ext cx="360" cy="540"/>
              <a:chOff x="9624" y="6972"/>
              <a:chExt cx="480" cy="864"/>
            </a:xfrm>
          </p:grpSpPr>
          <p:grpSp>
            <p:nvGrpSpPr>
              <p:cNvPr id="4285" name="Group 189">
                <a:extLst>
                  <a:ext uri="{FF2B5EF4-FFF2-40B4-BE49-F238E27FC236}">
                    <a16:creationId xmlns:a16="http://schemas.microsoft.com/office/drawing/2014/main" id="{A1E74CAE-0479-45CD-9662-712219B6D6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24" y="7008"/>
                <a:ext cx="0" cy="540"/>
                <a:chOff x="9081" y="5634"/>
                <a:chExt cx="0" cy="540"/>
              </a:xfrm>
            </p:grpSpPr>
            <p:sp>
              <p:nvSpPr>
                <p:cNvPr id="4286" name="Line 190">
                  <a:extLst>
                    <a:ext uri="{FF2B5EF4-FFF2-40B4-BE49-F238E27FC236}">
                      <a16:creationId xmlns:a16="http://schemas.microsoft.com/office/drawing/2014/main" id="{9CCFA007-33C7-47AE-AFB0-C26F6796D6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87" name="Line 191">
                  <a:extLst>
                    <a:ext uri="{FF2B5EF4-FFF2-40B4-BE49-F238E27FC236}">
                      <a16:creationId xmlns:a16="http://schemas.microsoft.com/office/drawing/2014/main" id="{8F68E589-9C12-4860-8AED-C0775ADCD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88" name="Group 192">
                <a:extLst>
                  <a:ext uri="{FF2B5EF4-FFF2-40B4-BE49-F238E27FC236}">
                    <a16:creationId xmlns:a16="http://schemas.microsoft.com/office/drawing/2014/main" id="{935C43B5-EF54-43B1-B650-7B8078367D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01" y="7074"/>
                <a:ext cx="0" cy="540"/>
                <a:chOff x="9081" y="5634"/>
                <a:chExt cx="0" cy="540"/>
              </a:xfrm>
            </p:grpSpPr>
            <p:sp>
              <p:nvSpPr>
                <p:cNvPr id="4289" name="Line 193">
                  <a:extLst>
                    <a:ext uri="{FF2B5EF4-FFF2-40B4-BE49-F238E27FC236}">
                      <a16:creationId xmlns:a16="http://schemas.microsoft.com/office/drawing/2014/main" id="{63DC134E-B7D4-4AF4-97C4-F02623CED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90" name="Line 194">
                  <a:extLst>
                    <a:ext uri="{FF2B5EF4-FFF2-40B4-BE49-F238E27FC236}">
                      <a16:creationId xmlns:a16="http://schemas.microsoft.com/office/drawing/2014/main" id="{E5C9F9A3-0A4B-45AB-80F6-C3C9575678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91" name="Group 195">
                <a:extLst>
                  <a:ext uri="{FF2B5EF4-FFF2-40B4-BE49-F238E27FC236}">
                    <a16:creationId xmlns:a16="http://schemas.microsoft.com/office/drawing/2014/main" id="{BD73E7D2-B4F5-44A7-83EC-30924141F8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81" y="7074"/>
                <a:ext cx="0" cy="540"/>
                <a:chOff x="9081" y="5634"/>
                <a:chExt cx="0" cy="540"/>
              </a:xfrm>
            </p:grpSpPr>
            <p:sp>
              <p:nvSpPr>
                <p:cNvPr id="4292" name="Line 196">
                  <a:extLst>
                    <a:ext uri="{FF2B5EF4-FFF2-40B4-BE49-F238E27FC236}">
                      <a16:creationId xmlns:a16="http://schemas.microsoft.com/office/drawing/2014/main" id="{62ACA229-DF8A-480C-B13F-514A61EADA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93" name="Line 197">
                  <a:extLst>
                    <a:ext uri="{FF2B5EF4-FFF2-40B4-BE49-F238E27FC236}">
                      <a16:creationId xmlns:a16="http://schemas.microsoft.com/office/drawing/2014/main" id="{7EDFFA49-78A3-42CA-8831-2E99BD48F6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94" name="Group 198">
                <a:extLst>
                  <a:ext uri="{FF2B5EF4-FFF2-40B4-BE49-F238E27FC236}">
                    <a16:creationId xmlns:a16="http://schemas.microsoft.com/office/drawing/2014/main" id="{F8949870-9F3F-4C67-9974-0EDA81C8DE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0" y="7296"/>
                <a:ext cx="0" cy="540"/>
                <a:chOff x="9081" y="5634"/>
                <a:chExt cx="0" cy="540"/>
              </a:xfrm>
            </p:grpSpPr>
            <p:sp>
              <p:nvSpPr>
                <p:cNvPr id="4295" name="Line 199">
                  <a:extLst>
                    <a:ext uri="{FF2B5EF4-FFF2-40B4-BE49-F238E27FC236}">
                      <a16:creationId xmlns:a16="http://schemas.microsoft.com/office/drawing/2014/main" id="{69A57318-689D-4B82-8615-74F880D9F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96" name="Line 200">
                  <a:extLst>
                    <a:ext uri="{FF2B5EF4-FFF2-40B4-BE49-F238E27FC236}">
                      <a16:creationId xmlns:a16="http://schemas.microsoft.com/office/drawing/2014/main" id="{0627B085-C2F8-4152-9BF2-E57CB9DEE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97" name="Group 201">
                <a:extLst>
                  <a:ext uri="{FF2B5EF4-FFF2-40B4-BE49-F238E27FC236}">
                    <a16:creationId xmlns:a16="http://schemas.microsoft.com/office/drawing/2014/main" id="{249C7AF6-F896-456B-AD76-3F9B9885C7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96" y="7236"/>
                <a:ext cx="0" cy="540"/>
                <a:chOff x="9081" y="5634"/>
                <a:chExt cx="0" cy="540"/>
              </a:xfrm>
            </p:grpSpPr>
            <p:sp>
              <p:nvSpPr>
                <p:cNvPr id="4298" name="Line 202">
                  <a:extLst>
                    <a:ext uri="{FF2B5EF4-FFF2-40B4-BE49-F238E27FC236}">
                      <a16:creationId xmlns:a16="http://schemas.microsoft.com/office/drawing/2014/main" id="{1A2D736C-9F6D-4F44-AB2B-68E68DC07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99" name="Line 203">
                  <a:extLst>
                    <a:ext uri="{FF2B5EF4-FFF2-40B4-BE49-F238E27FC236}">
                      <a16:creationId xmlns:a16="http://schemas.microsoft.com/office/drawing/2014/main" id="{43CCFF53-8A7A-4D42-B337-3C77AE36E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00" name="Group 204">
                <a:extLst>
                  <a:ext uri="{FF2B5EF4-FFF2-40B4-BE49-F238E27FC236}">
                    <a16:creationId xmlns:a16="http://schemas.microsoft.com/office/drawing/2014/main" id="{09CF7D1B-E357-4076-A0C5-A263BC75BE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68" y="6972"/>
                <a:ext cx="0" cy="540"/>
                <a:chOff x="9081" y="5634"/>
                <a:chExt cx="0" cy="540"/>
              </a:xfrm>
            </p:grpSpPr>
            <p:sp>
              <p:nvSpPr>
                <p:cNvPr id="4301" name="Line 205">
                  <a:extLst>
                    <a:ext uri="{FF2B5EF4-FFF2-40B4-BE49-F238E27FC236}">
                      <a16:creationId xmlns:a16="http://schemas.microsoft.com/office/drawing/2014/main" id="{8CE05E31-FBBD-4871-85A5-3F82EFBD8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02" name="Line 206">
                  <a:extLst>
                    <a:ext uri="{FF2B5EF4-FFF2-40B4-BE49-F238E27FC236}">
                      <a16:creationId xmlns:a16="http://schemas.microsoft.com/office/drawing/2014/main" id="{0C161C57-AE49-4311-BD47-423D27AFB3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03" name="Group 207">
                <a:extLst>
                  <a:ext uri="{FF2B5EF4-FFF2-40B4-BE49-F238E27FC236}">
                    <a16:creationId xmlns:a16="http://schemas.microsoft.com/office/drawing/2014/main" id="{D6BBC505-FB38-4419-9AA5-900256EA4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04" y="7284"/>
                <a:ext cx="0" cy="540"/>
                <a:chOff x="9081" y="5634"/>
                <a:chExt cx="0" cy="540"/>
              </a:xfrm>
            </p:grpSpPr>
            <p:sp>
              <p:nvSpPr>
                <p:cNvPr id="4304" name="Line 208">
                  <a:extLst>
                    <a:ext uri="{FF2B5EF4-FFF2-40B4-BE49-F238E27FC236}">
                      <a16:creationId xmlns:a16="http://schemas.microsoft.com/office/drawing/2014/main" id="{753C8E52-A9D3-4BF5-93A7-E63BCA9736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05" name="Line 209">
                  <a:extLst>
                    <a:ext uri="{FF2B5EF4-FFF2-40B4-BE49-F238E27FC236}">
                      <a16:creationId xmlns:a16="http://schemas.microsoft.com/office/drawing/2014/main" id="{FE28321A-9AEF-4498-8C41-C915FAB731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4306" name="Group 210">
              <a:extLst>
                <a:ext uri="{FF2B5EF4-FFF2-40B4-BE49-F238E27FC236}">
                  <a16:creationId xmlns:a16="http://schemas.microsoft.com/office/drawing/2014/main" id="{E3A64503-6D87-487A-9FDD-BFEAE1578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4914"/>
              <a:ext cx="360" cy="540"/>
              <a:chOff x="9624" y="6972"/>
              <a:chExt cx="480" cy="864"/>
            </a:xfrm>
          </p:grpSpPr>
          <p:grpSp>
            <p:nvGrpSpPr>
              <p:cNvPr id="4307" name="Group 211">
                <a:extLst>
                  <a:ext uri="{FF2B5EF4-FFF2-40B4-BE49-F238E27FC236}">
                    <a16:creationId xmlns:a16="http://schemas.microsoft.com/office/drawing/2014/main" id="{D90C15FB-993C-4D5E-AFE1-2D3A46BE0F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24" y="7008"/>
                <a:ext cx="0" cy="540"/>
                <a:chOff x="9081" y="5634"/>
                <a:chExt cx="0" cy="540"/>
              </a:xfrm>
            </p:grpSpPr>
            <p:sp>
              <p:nvSpPr>
                <p:cNvPr id="4308" name="Line 212">
                  <a:extLst>
                    <a:ext uri="{FF2B5EF4-FFF2-40B4-BE49-F238E27FC236}">
                      <a16:creationId xmlns:a16="http://schemas.microsoft.com/office/drawing/2014/main" id="{269E6DB3-E2D8-45E0-BACA-A922D3776B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09" name="Line 213">
                  <a:extLst>
                    <a:ext uri="{FF2B5EF4-FFF2-40B4-BE49-F238E27FC236}">
                      <a16:creationId xmlns:a16="http://schemas.microsoft.com/office/drawing/2014/main" id="{BA4732DA-C49A-4A57-8864-062AF37229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10" name="Group 214">
                <a:extLst>
                  <a:ext uri="{FF2B5EF4-FFF2-40B4-BE49-F238E27FC236}">
                    <a16:creationId xmlns:a16="http://schemas.microsoft.com/office/drawing/2014/main" id="{02DF2F20-F2E7-4677-ABE2-538BDFB86E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01" y="7074"/>
                <a:ext cx="0" cy="540"/>
                <a:chOff x="9081" y="5634"/>
                <a:chExt cx="0" cy="540"/>
              </a:xfrm>
            </p:grpSpPr>
            <p:sp>
              <p:nvSpPr>
                <p:cNvPr id="4311" name="Line 215">
                  <a:extLst>
                    <a:ext uri="{FF2B5EF4-FFF2-40B4-BE49-F238E27FC236}">
                      <a16:creationId xmlns:a16="http://schemas.microsoft.com/office/drawing/2014/main" id="{44B79C83-3F84-4F11-BE7D-165569235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12" name="Line 216">
                  <a:extLst>
                    <a:ext uri="{FF2B5EF4-FFF2-40B4-BE49-F238E27FC236}">
                      <a16:creationId xmlns:a16="http://schemas.microsoft.com/office/drawing/2014/main" id="{50710792-47F9-4AFE-A139-3FEF07A242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13" name="Group 217">
                <a:extLst>
                  <a:ext uri="{FF2B5EF4-FFF2-40B4-BE49-F238E27FC236}">
                    <a16:creationId xmlns:a16="http://schemas.microsoft.com/office/drawing/2014/main" id="{0FBF43C6-67D4-4789-B85B-561046B665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81" y="7074"/>
                <a:ext cx="0" cy="540"/>
                <a:chOff x="9081" y="5634"/>
                <a:chExt cx="0" cy="540"/>
              </a:xfrm>
            </p:grpSpPr>
            <p:sp>
              <p:nvSpPr>
                <p:cNvPr id="4314" name="Line 218">
                  <a:extLst>
                    <a:ext uri="{FF2B5EF4-FFF2-40B4-BE49-F238E27FC236}">
                      <a16:creationId xmlns:a16="http://schemas.microsoft.com/office/drawing/2014/main" id="{6E15601F-45C5-46FC-B896-70BFB46AF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15" name="Line 219">
                  <a:extLst>
                    <a:ext uri="{FF2B5EF4-FFF2-40B4-BE49-F238E27FC236}">
                      <a16:creationId xmlns:a16="http://schemas.microsoft.com/office/drawing/2014/main" id="{8FAB6E50-EB1D-4357-8F59-74F847F47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16" name="Group 220">
                <a:extLst>
                  <a:ext uri="{FF2B5EF4-FFF2-40B4-BE49-F238E27FC236}">
                    <a16:creationId xmlns:a16="http://schemas.microsoft.com/office/drawing/2014/main" id="{B20DDBB4-B554-4AB4-8DFC-ADBB2AD0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0" y="7296"/>
                <a:ext cx="0" cy="540"/>
                <a:chOff x="9081" y="5634"/>
                <a:chExt cx="0" cy="540"/>
              </a:xfrm>
            </p:grpSpPr>
            <p:sp>
              <p:nvSpPr>
                <p:cNvPr id="4317" name="Line 221">
                  <a:extLst>
                    <a:ext uri="{FF2B5EF4-FFF2-40B4-BE49-F238E27FC236}">
                      <a16:creationId xmlns:a16="http://schemas.microsoft.com/office/drawing/2014/main" id="{12CC3A08-9350-47E6-B7F7-BC1330393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18" name="Line 222">
                  <a:extLst>
                    <a:ext uri="{FF2B5EF4-FFF2-40B4-BE49-F238E27FC236}">
                      <a16:creationId xmlns:a16="http://schemas.microsoft.com/office/drawing/2014/main" id="{D2F6E658-1C88-413E-97AF-1AD97F8EB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19" name="Group 223">
                <a:extLst>
                  <a:ext uri="{FF2B5EF4-FFF2-40B4-BE49-F238E27FC236}">
                    <a16:creationId xmlns:a16="http://schemas.microsoft.com/office/drawing/2014/main" id="{DD520451-47DA-438F-8C89-175EC260F2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96" y="7236"/>
                <a:ext cx="0" cy="540"/>
                <a:chOff x="9081" y="5634"/>
                <a:chExt cx="0" cy="540"/>
              </a:xfrm>
            </p:grpSpPr>
            <p:sp>
              <p:nvSpPr>
                <p:cNvPr id="4320" name="Line 224">
                  <a:extLst>
                    <a:ext uri="{FF2B5EF4-FFF2-40B4-BE49-F238E27FC236}">
                      <a16:creationId xmlns:a16="http://schemas.microsoft.com/office/drawing/2014/main" id="{9538B7BC-E12D-4025-8AC0-EEC984B0A1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21" name="Line 225">
                  <a:extLst>
                    <a:ext uri="{FF2B5EF4-FFF2-40B4-BE49-F238E27FC236}">
                      <a16:creationId xmlns:a16="http://schemas.microsoft.com/office/drawing/2014/main" id="{280FF1D7-C546-4210-9034-BA6F90503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22" name="Group 226">
                <a:extLst>
                  <a:ext uri="{FF2B5EF4-FFF2-40B4-BE49-F238E27FC236}">
                    <a16:creationId xmlns:a16="http://schemas.microsoft.com/office/drawing/2014/main" id="{9D62A2D1-131D-4548-BDDB-6EE641ED47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68" y="6972"/>
                <a:ext cx="0" cy="540"/>
                <a:chOff x="9081" y="5634"/>
                <a:chExt cx="0" cy="540"/>
              </a:xfrm>
            </p:grpSpPr>
            <p:sp>
              <p:nvSpPr>
                <p:cNvPr id="4323" name="Line 227">
                  <a:extLst>
                    <a:ext uri="{FF2B5EF4-FFF2-40B4-BE49-F238E27FC236}">
                      <a16:creationId xmlns:a16="http://schemas.microsoft.com/office/drawing/2014/main" id="{F83968EC-9AB3-4D58-9C0C-B12BE8D5B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24" name="Line 228">
                  <a:extLst>
                    <a:ext uri="{FF2B5EF4-FFF2-40B4-BE49-F238E27FC236}">
                      <a16:creationId xmlns:a16="http://schemas.microsoft.com/office/drawing/2014/main" id="{CA3E4A3C-2642-4059-8A40-2B63B0389E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25" name="Group 229">
                <a:extLst>
                  <a:ext uri="{FF2B5EF4-FFF2-40B4-BE49-F238E27FC236}">
                    <a16:creationId xmlns:a16="http://schemas.microsoft.com/office/drawing/2014/main" id="{E2A748E0-CEE2-4E0F-8846-2A3303C463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04" y="7284"/>
                <a:ext cx="0" cy="540"/>
                <a:chOff x="9081" y="5634"/>
                <a:chExt cx="0" cy="540"/>
              </a:xfrm>
            </p:grpSpPr>
            <p:sp>
              <p:nvSpPr>
                <p:cNvPr id="4326" name="Line 230">
                  <a:extLst>
                    <a:ext uri="{FF2B5EF4-FFF2-40B4-BE49-F238E27FC236}">
                      <a16:creationId xmlns:a16="http://schemas.microsoft.com/office/drawing/2014/main" id="{413F13AD-E6E8-43C8-AE74-70722AA58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1" y="5814"/>
                  <a:ext cx="0" cy="3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27" name="Line 231">
                  <a:extLst>
                    <a:ext uri="{FF2B5EF4-FFF2-40B4-BE49-F238E27FC236}">
                      <a16:creationId xmlns:a16="http://schemas.microsoft.com/office/drawing/2014/main" id="{16474EDD-5FF4-44E3-9465-30BDBA9DB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81" y="5634"/>
                  <a:ext cx="0" cy="18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4328" name="AutoShape 232">
              <a:extLst>
                <a:ext uri="{FF2B5EF4-FFF2-40B4-BE49-F238E27FC236}">
                  <a16:creationId xmlns:a16="http://schemas.microsoft.com/office/drawing/2014/main" id="{AD17D6BD-A408-4D54-96AF-22CC250DA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" y="1494"/>
              <a:ext cx="1620" cy="360"/>
            </a:xfrm>
            <a:prstGeom prst="cloudCallout">
              <a:avLst>
                <a:gd name="adj1" fmla="val -43750"/>
                <a:gd name="adj2" fmla="val 70000"/>
              </a:avLst>
            </a:prstGeom>
            <a:gradFill rotWithShape="0">
              <a:gsLst>
                <a:gs pos="0">
                  <a:srgbClr val="FFFFFF">
                    <a:gamma/>
                    <a:shade val="74118"/>
                    <a:invGamma/>
                  </a:srgbClr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ru-RU" altLang="ru-RU" sz="1200">
                <a:latin typeface="Times New Roman" panose="02020603050405020304" pitchFamily="18" charset="0"/>
              </a:endParaRPr>
            </a:p>
          </p:txBody>
        </p:sp>
        <p:sp>
          <p:nvSpPr>
            <p:cNvPr id="4329" name="Text Box 233">
              <a:extLst>
                <a:ext uri="{FF2B5EF4-FFF2-40B4-BE49-F238E27FC236}">
                  <a16:creationId xmlns:a16="http://schemas.microsoft.com/office/drawing/2014/main" id="{7138F0F5-EBE5-4073-8FFE-0D6766B84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8" y="2172"/>
              <a:ext cx="288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1200"/>
                </a:spcBef>
                <a:spcAft>
                  <a:spcPts val="300"/>
                </a:spcAft>
              </a:pPr>
              <a:r>
                <a:rPr lang="ru-RU" altLang="ru-RU" sz="1200">
                  <a:latin typeface="Arial" panose="020B0604020202020204" pitchFamily="34" charset="0"/>
                </a:rPr>
                <a:t>КОСНОЕ ВЕЩЕСТВО</a:t>
              </a:r>
            </a:p>
          </p:txBody>
        </p:sp>
        <p:sp>
          <p:nvSpPr>
            <p:cNvPr id="4330" name="Line 234">
              <a:extLst>
                <a:ext uri="{FF2B5EF4-FFF2-40B4-BE49-F238E27FC236}">
                  <a16:creationId xmlns:a16="http://schemas.microsoft.com/office/drawing/2014/main" id="{8235EF25-C18D-48F8-BF98-04BAFFB03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3" y="2382"/>
              <a:ext cx="1038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31" name="Text Box 235">
              <a:extLst>
                <a:ext uri="{FF2B5EF4-FFF2-40B4-BE49-F238E27FC236}">
                  <a16:creationId xmlns:a16="http://schemas.microsoft.com/office/drawing/2014/main" id="{E42B3E67-7371-40C2-B977-8B957445C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1" y="2574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2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скалы</a:t>
              </a:r>
            </a:p>
          </p:txBody>
        </p:sp>
        <p:sp>
          <p:nvSpPr>
            <p:cNvPr id="4332" name="Text Box 236">
              <a:extLst>
                <a:ext uri="{FF2B5EF4-FFF2-40B4-BE49-F238E27FC236}">
                  <a16:creationId xmlns:a16="http://schemas.microsoft.com/office/drawing/2014/main" id="{69898329-2FD2-4132-B433-245F4A5E3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" y="5454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ts val="1200"/>
                </a:spcBef>
                <a:spcAft>
                  <a:spcPts val="300"/>
                </a:spcAft>
              </a:pPr>
              <a:r>
                <a:rPr lang="ru-RU" altLang="ru-RU" sz="1400" b="1">
                  <a:latin typeface="Arial" panose="020B0604020202020204" pitchFamily="34" charset="0"/>
                </a:rPr>
                <a:t>вода</a:t>
              </a:r>
            </a:p>
          </p:txBody>
        </p:sp>
        <p:sp>
          <p:nvSpPr>
            <p:cNvPr id="4333" name="Text Box 237">
              <a:extLst>
                <a:ext uri="{FF2B5EF4-FFF2-40B4-BE49-F238E27FC236}">
                  <a16:creationId xmlns:a16="http://schemas.microsoft.com/office/drawing/2014/main" id="{A53677EA-8A99-4873-9134-C4576DE0C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0" y="5148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почва</a:t>
              </a:r>
            </a:p>
          </p:txBody>
        </p:sp>
        <p:sp>
          <p:nvSpPr>
            <p:cNvPr id="4334" name="Text Box 238">
              <a:extLst>
                <a:ext uri="{FF2B5EF4-FFF2-40B4-BE49-F238E27FC236}">
                  <a16:creationId xmlns:a16="http://schemas.microsoft.com/office/drawing/2014/main" id="{4711FCAD-7BC9-47C7-A419-02CD3F0CA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" y="5370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300" b="1">
                  <a:solidFill>
                    <a:srgbClr val="FFFFFF"/>
                  </a:solidFill>
                  <a:latin typeface="Arial" panose="020B0604020202020204" pitchFamily="34" charset="0"/>
                </a:rPr>
                <a:t>торф</a:t>
              </a:r>
            </a:p>
          </p:txBody>
        </p:sp>
        <p:sp>
          <p:nvSpPr>
            <p:cNvPr id="4335" name="Text Box 239">
              <a:extLst>
                <a:ext uri="{FF2B5EF4-FFF2-40B4-BE49-F238E27FC236}">
                  <a16:creationId xmlns:a16="http://schemas.microsoft.com/office/drawing/2014/main" id="{46D38453-1F30-4BD7-834C-C6077FD09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4" y="7608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300" b="1">
                  <a:solidFill>
                    <a:srgbClr val="FFFFFF"/>
                  </a:solidFill>
                  <a:latin typeface="Arial" panose="020B0604020202020204" pitchFamily="34" charset="0"/>
                </a:rPr>
                <a:t>ил</a:t>
              </a:r>
            </a:p>
          </p:txBody>
        </p:sp>
        <p:sp>
          <p:nvSpPr>
            <p:cNvPr id="4336" name="Text Box 240">
              <a:extLst>
                <a:ext uri="{FF2B5EF4-FFF2-40B4-BE49-F238E27FC236}">
                  <a16:creationId xmlns:a16="http://schemas.microsoft.com/office/drawing/2014/main" id="{E19FB086-624B-4156-A3CF-8F2A0AF9F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" y="8154"/>
              <a:ext cx="1080" cy="5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нефть</a:t>
              </a:r>
            </a:p>
          </p:txBody>
        </p:sp>
        <p:sp>
          <p:nvSpPr>
            <p:cNvPr id="4337" name="Text Box 241">
              <a:extLst>
                <a:ext uri="{FF2B5EF4-FFF2-40B4-BE49-F238E27FC236}">
                  <a16:creationId xmlns:a16="http://schemas.microsoft.com/office/drawing/2014/main" id="{6E10A0C1-D13D-4E5A-B4DE-453328C63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1" y="7434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300" b="1">
                  <a:solidFill>
                    <a:srgbClr val="FFFFFF"/>
                  </a:solidFill>
                  <a:latin typeface="Arial" panose="020B0604020202020204" pitchFamily="34" charset="0"/>
                </a:rPr>
                <a:t>уголь</a:t>
              </a:r>
            </a:p>
          </p:txBody>
        </p:sp>
        <p:sp>
          <p:nvSpPr>
            <p:cNvPr id="4338" name="Text Box 242">
              <a:extLst>
                <a:ext uri="{FF2B5EF4-FFF2-40B4-BE49-F238E27FC236}">
                  <a16:creationId xmlns:a16="http://schemas.microsoft.com/office/drawing/2014/main" id="{AD9A9068-86DA-4FA9-96BB-4AB181ABC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1" y="7254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300" b="1">
                  <a:latin typeface="Arial" panose="020B0604020202020204" pitchFamily="34" charset="0"/>
                </a:rPr>
                <a:t>газ</a:t>
              </a:r>
            </a:p>
          </p:txBody>
        </p:sp>
        <p:sp>
          <p:nvSpPr>
            <p:cNvPr id="4339" name="Text Box 243">
              <a:extLst>
                <a:ext uri="{FF2B5EF4-FFF2-40B4-BE49-F238E27FC236}">
                  <a16:creationId xmlns:a16="http://schemas.microsoft.com/office/drawing/2014/main" id="{AC091872-0C39-4BFA-8AA6-224270243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6" y="7152"/>
              <a:ext cx="16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осадочные породы</a:t>
              </a:r>
            </a:p>
          </p:txBody>
        </p:sp>
        <p:sp>
          <p:nvSpPr>
            <p:cNvPr id="4340" name="Text Box 244">
              <a:extLst>
                <a:ext uri="{FF2B5EF4-FFF2-40B4-BE49-F238E27FC236}">
                  <a16:creationId xmlns:a16="http://schemas.microsoft.com/office/drawing/2014/main" id="{831027BA-F0A0-4F52-A220-77D3EF056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1" y="1494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ru-RU" altLang="ru-RU" sz="1200" b="1">
                  <a:latin typeface="Arial" panose="020B0604020202020204" pitchFamily="34" charset="0"/>
                </a:rPr>
                <a:t>воздух</a:t>
              </a:r>
            </a:p>
          </p:txBody>
        </p:sp>
        <p:sp>
          <p:nvSpPr>
            <p:cNvPr id="4341" name="Line 245">
              <a:extLst>
                <a:ext uri="{FF2B5EF4-FFF2-40B4-BE49-F238E27FC236}">
                  <a16:creationId xmlns:a16="http://schemas.microsoft.com/office/drawing/2014/main" id="{220A5C7D-FD1B-40A7-B0CF-CC5274AE1E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5" y="1770"/>
              <a:ext cx="93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2" name="Line 246">
              <a:extLst>
                <a:ext uri="{FF2B5EF4-FFF2-40B4-BE49-F238E27FC236}">
                  <a16:creationId xmlns:a16="http://schemas.microsoft.com/office/drawing/2014/main" id="{C8E14703-4273-4384-A374-A9057073B7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2" y="2676"/>
              <a:ext cx="18" cy="276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3" name="Text Box 247">
              <a:extLst>
                <a:ext uri="{FF2B5EF4-FFF2-40B4-BE49-F238E27FC236}">
                  <a16:creationId xmlns:a16="http://schemas.microsoft.com/office/drawing/2014/main" id="{0CA1CBDB-8B30-4B6D-A7FC-E2C32AC7E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2724"/>
              <a:ext cx="2814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1200"/>
                </a:spcBef>
                <a:spcAft>
                  <a:spcPts val="300"/>
                </a:spcAft>
              </a:pPr>
              <a:r>
                <a:rPr lang="ru-RU" altLang="ru-RU" sz="1200">
                  <a:latin typeface="Arial" panose="020B0604020202020204" pitchFamily="34" charset="0"/>
                </a:rPr>
                <a:t>ЖИВОЕ ВЕЩЕСТВО</a:t>
              </a:r>
            </a:p>
          </p:txBody>
        </p:sp>
        <p:sp>
          <p:nvSpPr>
            <p:cNvPr id="4344" name="Line 248">
              <a:extLst>
                <a:ext uri="{FF2B5EF4-FFF2-40B4-BE49-F238E27FC236}">
                  <a16:creationId xmlns:a16="http://schemas.microsoft.com/office/drawing/2014/main" id="{2004D3F5-88BF-4BB1-B534-E821C4DF6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2" y="3060"/>
              <a:ext cx="2682" cy="147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5" name="Line 249">
              <a:extLst>
                <a:ext uri="{FF2B5EF4-FFF2-40B4-BE49-F238E27FC236}">
                  <a16:creationId xmlns:a16="http://schemas.microsoft.com/office/drawing/2014/main" id="{100B5C64-77F5-4EF6-B418-48374F20B9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5" y="3216"/>
              <a:ext cx="471" cy="159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6" name="Line 250">
              <a:extLst>
                <a:ext uri="{FF2B5EF4-FFF2-40B4-BE49-F238E27FC236}">
                  <a16:creationId xmlns:a16="http://schemas.microsoft.com/office/drawing/2014/main" id="{2E63AD8E-7007-4254-ACE2-48B73BF5F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2" y="3192"/>
              <a:ext cx="936" cy="36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7" name="Text Box 251">
              <a:extLst>
                <a:ext uri="{FF2B5EF4-FFF2-40B4-BE49-F238E27FC236}">
                  <a16:creationId xmlns:a16="http://schemas.microsoft.com/office/drawing/2014/main" id="{9BBC22F1-D056-4F44-AC8D-A09F08203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1" y="5994"/>
              <a:ext cx="21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1200"/>
                </a:spcBef>
                <a:spcAft>
                  <a:spcPts val="300"/>
                </a:spcAft>
              </a:pPr>
              <a:r>
                <a:rPr lang="ru-RU" altLang="ru-RU" sz="1200">
                  <a:solidFill>
                    <a:schemeClr val="bg2"/>
                  </a:solidFill>
                  <a:latin typeface="Arial" panose="020B0604020202020204" pitchFamily="34" charset="0"/>
                </a:rPr>
                <a:t>БИОКОСНОЕ ВЕЩЕСТВО</a:t>
              </a:r>
              <a:endParaRPr lang="ru-RU" altLang="ru-RU" sz="1400" b="1" i="1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48" name="Text Box 252">
              <a:extLst>
                <a:ext uri="{FF2B5EF4-FFF2-40B4-BE49-F238E27FC236}">
                  <a16:creationId xmlns:a16="http://schemas.microsoft.com/office/drawing/2014/main" id="{9D4E3E06-7944-478E-BEA9-D79E51D7F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1" y="8514"/>
              <a:ext cx="21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1200"/>
                </a:spcBef>
                <a:spcAft>
                  <a:spcPts val="300"/>
                </a:spcAft>
              </a:pPr>
              <a:r>
                <a:rPr lang="ru-RU" altLang="ru-RU" sz="1100" b="1">
                  <a:solidFill>
                    <a:schemeClr val="bg2"/>
                  </a:solidFill>
                  <a:latin typeface="Arial" panose="020B0604020202020204" pitchFamily="34" charset="0"/>
                </a:rPr>
                <a:t>БИОГЕННОЕ ВЕЩЕСТВО</a:t>
              </a:r>
            </a:p>
          </p:txBody>
        </p:sp>
        <p:sp>
          <p:nvSpPr>
            <p:cNvPr id="4349" name="Line 253">
              <a:extLst>
                <a:ext uri="{FF2B5EF4-FFF2-40B4-BE49-F238E27FC236}">
                  <a16:creationId xmlns:a16="http://schemas.microsoft.com/office/drawing/2014/main" id="{3241A863-7741-40FF-9A39-A81F18895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01" y="5580"/>
              <a:ext cx="423" cy="41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0" name="Line 254">
              <a:extLst>
                <a:ext uri="{FF2B5EF4-FFF2-40B4-BE49-F238E27FC236}">
                  <a16:creationId xmlns:a16="http://schemas.microsoft.com/office/drawing/2014/main" id="{B1FCA21C-0F90-4C00-8363-02548DEB9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98" y="6726"/>
              <a:ext cx="465" cy="49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1" name="Line 255">
              <a:extLst>
                <a:ext uri="{FF2B5EF4-FFF2-40B4-BE49-F238E27FC236}">
                  <a16:creationId xmlns:a16="http://schemas.microsoft.com/office/drawing/2014/main" id="{1C7A4E74-0E88-45EF-A052-48A91CD3D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5" y="6492"/>
              <a:ext cx="1185" cy="127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2" name="Line 256">
              <a:extLst>
                <a:ext uri="{FF2B5EF4-FFF2-40B4-BE49-F238E27FC236}">
                  <a16:creationId xmlns:a16="http://schemas.microsoft.com/office/drawing/2014/main" id="{9E87854F-B02F-46BA-8C8E-006473E4C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41" y="8154"/>
              <a:ext cx="720" cy="72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3" name="Line 257">
              <a:extLst>
                <a:ext uri="{FF2B5EF4-FFF2-40B4-BE49-F238E27FC236}">
                  <a16:creationId xmlns:a16="http://schemas.microsoft.com/office/drawing/2014/main" id="{D9652A5B-4A83-4EBA-9001-AD8CD029B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81" y="8334"/>
              <a:ext cx="903" cy="52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4" name="Line 258">
              <a:extLst>
                <a:ext uri="{FF2B5EF4-FFF2-40B4-BE49-F238E27FC236}">
                  <a16:creationId xmlns:a16="http://schemas.microsoft.com/office/drawing/2014/main" id="{2C27D655-15DE-487B-A4EC-749B5550D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8" y="6012"/>
              <a:ext cx="1452" cy="25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5" name="Text Box 259">
              <a:extLst>
                <a:ext uri="{FF2B5EF4-FFF2-40B4-BE49-F238E27FC236}">
                  <a16:creationId xmlns:a16="http://schemas.microsoft.com/office/drawing/2014/main" id="{0EB593F0-77CE-408F-9775-5F05F79E1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" y="9414"/>
              <a:ext cx="7920" cy="72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spcBef>
                  <a:spcPts val="600"/>
                </a:spcBef>
              </a:pPr>
              <a:r>
                <a:rPr lang="ru-RU" altLang="ru-RU" sz="2000">
                  <a:solidFill>
                    <a:srgbClr val="CC3300"/>
                  </a:solidFill>
                  <a:latin typeface="Arial" panose="020B0604020202020204" pitchFamily="34" charset="0"/>
                </a:rPr>
                <a:t>Структура вещества биосферы (по В.И.Вернадскому)</a:t>
              </a:r>
            </a:p>
          </p:txBody>
        </p:sp>
        <p:sp>
          <p:nvSpPr>
            <p:cNvPr id="4356" name="Line 260">
              <a:extLst>
                <a:ext uri="{FF2B5EF4-FFF2-40B4-BE49-F238E27FC236}">
                  <a16:creationId xmlns:a16="http://schemas.microsoft.com/office/drawing/2014/main" id="{2C6910D5-5B95-495D-86AB-301F68355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7" y="2886"/>
              <a:ext cx="2955" cy="64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7" name="Rectangle 261">
              <a:extLst>
                <a:ext uri="{FF2B5EF4-FFF2-40B4-BE49-F238E27FC236}">
                  <a16:creationId xmlns:a16="http://schemas.microsoft.com/office/drawing/2014/main" id="{E5295F0B-5DA7-48CC-B36F-8E9EE1525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1314"/>
              <a:ext cx="7938" cy="8820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47C74E7-7294-4AC0-B318-116A8697E83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Диокины и фураны - супертоксиканты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30422D3E-EC0E-4E77-AE35-81E651A1EB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2133601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>
                <a:solidFill>
                  <a:schemeClr val="hlink"/>
                </a:solidFill>
              </a:rPr>
              <a:t>Первичный эффект</a:t>
            </a:r>
            <a:r>
              <a:rPr lang="ru-RU" altLang="ru-RU" sz="2400"/>
              <a:t> – накопление в ядре клетки и нарушение наследственных механизмов. Результат – смерть плода, врождённые уродства, раковые заболевания.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32CB93C3-BD66-461E-9089-F44DB80998A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67438" y="2133601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>
                <a:solidFill>
                  <a:schemeClr val="hlink"/>
                </a:solidFill>
              </a:rPr>
              <a:t>Вторичный эффект</a:t>
            </a:r>
            <a:r>
              <a:rPr lang="ru-RU" altLang="ru-RU" sz="2400"/>
              <a:t> – запуск механизма расходования энергетических ресурсов клетки, что приводит к биодеградации гормонов, витаминов, липидов, разрушению биомембран. Результат – нарушение иммунитета.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B1F2F76-D044-4C08-814B-F4FCC6C97C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3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Оксиды азота (</a:t>
            </a:r>
            <a:r>
              <a:rPr lang="en-US" altLang="ru-RU" b="0">
                <a:solidFill>
                  <a:srgbClr val="CC3300"/>
                </a:solidFill>
                <a:latin typeface="Arial" charset="0"/>
              </a:rPr>
              <a:t>NO</a:t>
            </a:r>
            <a:r>
              <a:rPr lang="en-US" altLang="ru-RU" b="0" baseline="-25000">
                <a:solidFill>
                  <a:srgbClr val="CC3300"/>
                </a:solidFill>
                <a:latin typeface="Arial" charset="0"/>
              </a:rPr>
              <a:t>x</a:t>
            </a: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A22A4D6-BE90-4007-96AD-4156DEC692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3779839"/>
            <a:ext cx="4033838" cy="23463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>
                <a:latin typeface="Arial" charset="0"/>
              </a:rPr>
              <a:t>Грозы: </a:t>
            </a:r>
            <a:r>
              <a:rPr lang="en-US" altLang="ru-RU" sz="2400">
                <a:latin typeface="Arial" charset="0"/>
              </a:rPr>
              <a:t>NO </a:t>
            </a:r>
            <a:r>
              <a:rPr lang="ru-RU" altLang="ru-RU" sz="2400">
                <a:latin typeface="Arial" charset="0"/>
              </a:rPr>
              <a:t>и</a:t>
            </a:r>
            <a:r>
              <a:rPr lang="en-US" altLang="ru-RU" sz="2400">
                <a:latin typeface="Arial" charset="0"/>
              </a:rPr>
              <a:t> NO</a:t>
            </a:r>
            <a:r>
              <a:rPr lang="en-US" altLang="ru-RU" sz="2400" baseline="-25000">
                <a:latin typeface="Arial" charset="0"/>
              </a:rPr>
              <a:t>2</a:t>
            </a:r>
            <a:r>
              <a:rPr lang="ru-RU" altLang="ru-RU" sz="2400">
                <a:latin typeface="Arial" charset="0"/>
              </a:rPr>
              <a:t>;</a:t>
            </a:r>
          </a:p>
          <a:p>
            <a:pPr eaLnBrk="1" hangingPunct="1">
              <a:defRPr/>
            </a:pPr>
            <a:r>
              <a:rPr lang="ru-RU" altLang="ru-RU" sz="2400">
                <a:latin typeface="Arial" charset="0"/>
              </a:rPr>
              <a:t>Денитрификация (микробиологическое разложение нитратов в почве): </a:t>
            </a:r>
            <a:r>
              <a:rPr lang="en-US" altLang="ru-RU" sz="2400">
                <a:latin typeface="Arial" charset="0"/>
              </a:rPr>
              <a:t>N</a:t>
            </a:r>
            <a:r>
              <a:rPr lang="en-US" altLang="ru-RU" sz="2400" baseline="-25000">
                <a:latin typeface="Arial" charset="0"/>
              </a:rPr>
              <a:t>2</a:t>
            </a:r>
            <a:r>
              <a:rPr lang="en-US" altLang="ru-RU" sz="2400">
                <a:latin typeface="Arial" charset="0"/>
              </a:rPr>
              <a:t>O</a:t>
            </a:r>
            <a:r>
              <a:rPr lang="ru-RU" altLang="ru-RU" sz="2400">
                <a:latin typeface="Arial" charset="0"/>
              </a:rPr>
              <a:t>.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FDFCBE4-2862-451C-9334-2C8126E5515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3695701"/>
            <a:ext cx="4033837" cy="24304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>
                <a:latin typeface="Arial" charset="0"/>
              </a:rPr>
              <a:t>Высокотемпературные (более 800</a:t>
            </a:r>
            <a:r>
              <a:rPr lang="ru-RU" altLang="ru-RU" sz="2400" baseline="30000">
                <a:latin typeface="Arial" charset="0"/>
              </a:rPr>
              <a:t>О</a:t>
            </a:r>
            <a:r>
              <a:rPr lang="ru-RU" altLang="ru-RU" sz="2400">
                <a:latin typeface="Arial" charset="0"/>
              </a:rPr>
              <a:t>С) процессы.</a:t>
            </a:r>
          </a:p>
        </p:txBody>
      </p:sp>
      <p:grpSp>
        <p:nvGrpSpPr>
          <p:cNvPr id="15365" name="Group 5">
            <a:extLst>
              <a:ext uri="{FF2B5EF4-FFF2-40B4-BE49-F238E27FC236}">
                <a16:creationId xmlns:a16="http://schemas.microsoft.com/office/drawing/2014/main" id="{E4D2DC95-4ABE-4F99-BE70-A99AE5731BAC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524000"/>
            <a:ext cx="7162800" cy="2027238"/>
            <a:chOff x="576" y="720"/>
            <a:chExt cx="4512" cy="1277"/>
          </a:xfrm>
        </p:grpSpPr>
        <p:sp>
          <p:nvSpPr>
            <p:cNvPr id="15366" name="Text Box 6">
              <a:extLst>
                <a:ext uri="{FF2B5EF4-FFF2-40B4-BE49-F238E27FC236}">
                  <a16:creationId xmlns:a16="http://schemas.microsoft.com/office/drawing/2014/main" id="{310A45F0-423F-4CBD-A543-195E34B4E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720"/>
              <a:ext cx="14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Источники</a:t>
              </a:r>
            </a:p>
          </p:txBody>
        </p:sp>
        <p:sp>
          <p:nvSpPr>
            <p:cNvPr id="15367" name="Text Box 7">
              <a:extLst>
                <a:ext uri="{FF2B5EF4-FFF2-40B4-BE49-F238E27FC236}">
                  <a16:creationId xmlns:a16="http://schemas.microsoft.com/office/drawing/2014/main" id="{591B72D7-791B-4ACB-A387-7079992EE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32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Природные </a:t>
              </a:r>
            </a:p>
          </p:txBody>
        </p:sp>
        <p:sp>
          <p:nvSpPr>
            <p:cNvPr id="15368" name="Text Box 8">
              <a:extLst>
                <a:ext uri="{FF2B5EF4-FFF2-40B4-BE49-F238E27FC236}">
                  <a16:creationId xmlns:a16="http://schemas.microsoft.com/office/drawing/2014/main" id="{5AB7B945-2A25-44EB-989A-1689B12E2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32"/>
              <a:ext cx="20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Антропогенные</a:t>
              </a:r>
            </a:p>
          </p:txBody>
        </p:sp>
        <p:sp>
          <p:nvSpPr>
            <p:cNvPr id="15369" name="Line 9">
              <a:extLst>
                <a:ext uri="{FF2B5EF4-FFF2-40B4-BE49-F238E27FC236}">
                  <a16:creationId xmlns:a16="http://schemas.microsoft.com/office/drawing/2014/main" id="{2955C13D-E911-4677-96AB-851A26185E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0" name="Line 10">
              <a:extLst>
                <a:ext uri="{FF2B5EF4-FFF2-40B4-BE49-F238E27FC236}">
                  <a16:creationId xmlns:a16="http://schemas.microsoft.com/office/drawing/2014/main" id="{CF04DC7C-DD67-45A2-A204-F1B0227FB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43EF561-304C-4446-9786-A89A6C3EF6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ru-RU" b="0" dirty="0">
                <a:solidFill>
                  <a:srgbClr val="CC3300"/>
                </a:solidFill>
                <a:latin typeface="Arial" charset="0"/>
              </a:rPr>
              <a:t>N</a:t>
            </a:r>
            <a:r>
              <a:rPr lang="ru-RU" altLang="ru-RU" b="0" dirty="0">
                <a:solidFill>
                  <a:srgbClr val="CC3300"/>
                </a:solidFill>
                <a:latin typeface="Arial" charset="0"/>
              </a:rPr>
              <a:t>О</a:t>
            </a:r>
            <a:r>
              <a:rPr lang="en-US" altLang="ru-RU" b="0" baseline="-25000" dirty="0">
                <a:solidFill>
                  <a:srgbClr val="CC3300"/>
                </a:solidFill>
                <a:latin typeface="Arial" charset="0"/>
              </a:rPr>
              <a:t>x</a:t>
            </a:r>
            <a:r>
              <a:rPr lang="en-US" altLang="ru-RU" b="0" dirty="0">
                <a:solidFill>
                  <a:srgbClr val="CC3300"/>
                </a:solidFill>
                <a:latin typeface="Arial" charset="0"/>
              </a:rPr>
              <a:t> – </a:t>
            </a:r>
            <a:r>
              <a:rPr lang="ru-RU" altLang="ru-RU" b="0" dirty="0">
                <a:solidFill>
                  <a:srgbClr val="CC3300"/>
                </a:solidFill>
                <a:latin typeface="Arial" charset="0"/>
              </a:rPr>
              <a:t>воздействие на биосферу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C5B1917F-B346-476A-94F8-50551515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96753"/>
            <a:ext cx="80772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NO</a:t>
            </a:r>
            <a:r>
              <a:rPr lang="ru-RU" altLang="ru-RU" sz="2400" dirty="0">
                <a:latin typeface="Arial" panose="020B0604020202020204" pitchFamily="34" charset="0"/>
              </a:rPr>
              <a:t> – взаимодействует с гемоглобином крови; взаимодействует с Н</a:t>
            </a:r>
            <a:r>
              <a:rPr lang="ru-RU" altLang="ru-RU" sz="1600" dirty="0">
                <a:latin typeface="Arial" panose="020B0604020202020204" pitchFamily="34" charset="0"/>
              </a:rPr>
              <a:t>2</a:t>
            </a:r>
            <a:r>
              <a:rPr lang="ru-RU" altLang="ru-RU" sz="2400" dirty="0">
                <a:latin typeface="Arial" panose="020B0604020202020204" pitchFamily="34" charset="0"/>
              </a:rPr>
              <a:t>О в организме человека, что приводит к образованию кислоты;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 err="1">
                <a:latin typeface="Arial" panose="020B0604020202020204" pitchFamily="34" charset="0"/>
              </a:rPr>
              <a:t>ПДК</a:t>
            </a:r>
            <a:r>
              <a:rPr lang="ru-RU" altLang="ru-RU" sz="2800" b="1" baseline="-25000" dirty="0" err="1">
                <a:latin typeface="Arial" panose="020B0604020202020204" pitchFamily="34" charset="0"/>
              </a:rPr>
              <a:t>мр</a:t>
            </a:r>
            <a:r>
              <a:rPr lang="ru-RU" altLang="ru-RU" sz="2800" b="1" dirty="0">
                <a:latin typeface="Arial" panose="020B0604020202020204" pitchFamily="34" charset="0"/>
              </a:rPr>
              <a:t> = 0,4 мг/м</a:t>
            </a:r>
            <a:r>
              <a:rPr lang="ru-RU" altLang="ru-RU" sz="2800" b="1" baseline="30000" dirty="0">
                <a:latin typeface="Arial" panose="020B0604020202020204" pitchFamily="34" charset="0"/>
              </a:rPr>
              <a:t>3</a:t>
            </a:r>
            <a:r>
              <a:rPr lang="ru-RU" altLang="ru-RU" sz="2800" b="1" dirty="0">
                <a:latin typeface="Arial" panose="020B0604020202020204" pitchFamily="34" charset="0"/>
              </a:rPr>
              <a:t>              </a:t>
            </a:r>
            <a:r>
              <a:rPr lang="ru-RU" altLang="ru-RU" sz="2800" b="1" dirty="0" err="1">
                <a:latin typeface="Arial" panose="020B0604020202020204" pitchFamily="34" charset="0"/>
              </a:rPr>
              <a:t>ПДК</a:t>
            </a:r>
            <a:r>
              <a:rPr lang="ru-RU" altLang="ru-RU" sz="2800" b="1" baseline="-25000" dirty="0" err="1">
                <a:latin typeface="Arial" panose="020B0604020202020204" pitchFamily="34" charset="0"/>
              </a:rPr>
              <a:t>сс</a:t>
            </a:r>
            <a:r>
              <a:rPr lang="ru-RU" altLang="ru-RU" sz="2800" b="1" dirty="0">
                <a:latin typeface="Arial" panose="020B0604020202020204" pitchFamily="34" charset="0"/>
              </a:rPr>
              <a:t> = 0,06 мг/м</a:t>
            </a:r>
            <a:r>
              <a:rPr lang="ru-RU" altLang="ru-RU" sz="2800" b="1" baseline="30000" dirty="0">
                <a:latin typeface="Arial" panose="020B0604020202020204" pitchFamily="34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NO</a:t>
            </a:r>
            <a:r>
              <a:rPr lang="en-US" altLang="ru-RU" sz="2400" baseline="-25000" dirty="0">
                <a:latin typeface="Arial" panose="020B0604020202020204" pitchFamily="34" charset="0"/>
              </a:rPr>
              <a:t>2</a:t>
            </a:r>
            <a:r>
              <a:rPr lang="ru-RU" altLang="ru-RU" sz="2400" dirty="0">
                <a:latin typeface="Arial" panose="020B0604020202020204" pitchFamily="34" charset="0"/>
              </a:rPr>
              <a:t> – (жёлто-коричневый газ) – компонент фотохимического смога и кислотных осадков; взаимодействует с Н2О в организме человека, что приводит к образованию кислоты;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 err="1">
                <a:latin typeface="Arial" panose="020B0604020202020204" pitchFamily="34" charset="0"/>
              </a:rPr>
              <a:t>ПДК</a:t>
            </a:r>
            <a:r>
              <a:rPr lang="ru-RU" altLang="ru-RU" sz="2800" b="1" baseline="-25000" dirty="0" err="1">
                <a:latin typeface="Arial" panose="020B0604020202020204" pitchFamily="34" charset="0"/>
              </a:rPr>
              <a:t>мр</a:t>
            </a:r>
            <a:r>
              <a:rPr lang="ru-RU" altLang="ru-RU" sz="2800" b="1" dirty="0">
                <a:latin typeface="Arial" panose="020B0604020202020204" pitchFamily="34" charset="0"/>
              </a:rPr>
              <a:t> = 0,2 мг/м</a:t>
            </a:r>
            <a:r>
              <a:rPr lang="ru-RU" altLang="ru-RU" sz="2800" b="1" baseline="30000" dirty="0">
                <a:latin typeface="Arial" panose="020B0604020202020204" pitchFamily="34" charset="0"/>
              </a:rPr>
              <a:t>3</a:t>
            </a:r>
            <a:r>
              <a:rPr lang="ru-RU" altLang="ru-RU" sz="2800" b="1" dirty="0">
                <a:latin typeface="Arial" panose="020B0604020202020204" pitchFamily="34" charset="0"/>
              </a:rPr>
              <a:t>             </a:t>
            </a:r>
            <a:r>
              <a:rPr lang="ru-RU" altLang="ru-RU" sz="2800" b="1" dirty="0" err="1">
                <a:latin typeface="Arial" panose="020B0604020202020204" pitchFamily="34" charset="0"/>
              </a:rPr>
              <a:t>ПДК</a:t>
            </a:r>
            <a:r>
              <a:rPr lang="ru-RU" altLang="ru-RU" sz="2800" b="1" baseline="-25000" dirty="0" err="1">
                <a:latin typeface="Arial" panose="020B0604020202020204" pitchFamily="34" charset="0"/>
              </a:rPr>
              <a:t>сс</a:t>
            </a:r>
            <a:r>
              <a:rPr lang="ru-RU" altLang="ru-RU" sz="2800" b="1" dirty="0">
                <a:latin typeface="Arial" panose="020B0604020202020204" pitchFamily="34" charset="0"/>
              </a:rPr>
              <a:t> = 0,04 мг/м</a:t>
            </a:r>
            <a:r>
              <a:rPr lang="ru-RU" altLang="ru-RU" sz="2800" b="1" baseline="30000" dirty="0">
                <a:latin typeface="Arial" panose="020B0604020202020204" pitchFamily="34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N</a:t>
            </a:r>
            <a:r>
              <a:rPr lang="en-US" altLang="ru-RU" sz="2400" baseline="-25000" dirty="0">
                <a:latin typeface="Arial" panose="020B0604020202020204" pitchFamily="34" charset="0"/>
              </a:rPr>
              <a:t>2</a:t>
            </a:r>
            <a:r>
              <a:rPr lang="en-US" altLang="ru-RU" sz="2400" dirty="0">
                <a:latin typeface="Arial" panose="020B0604020202020204" pitchFamily="34" charset="0"/>
              </a:rPr>
              <a:t>O – </a:t>
            </a:r>
            <a:r>
              <a:rPr lang="ru-RU" altLang="ru-RU" sz="2400" dirty="0">
                <a:latin typeface="Arial" panose="020B0604020202020204" pitchFamily="34" charset="0"/>
              </a:rPr>
              <a:t>«парниковый» газ.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4D300F4-0B39-406B-9629-B5AA13F83D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22860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Диоксид серы </a:t>
            </a:r>
            <a:r>
              <a:rPr lang="en-US" altLang="ru-RU" b="0">
                <a:solidFill>
                  <a:srgbClr val="CC3300"/>
                </a:solidFill>
                <a:latin typeface="Arial" charset="0"/>
              </a:rPr>
              <a:t>SO</a:t>
            </a:r>
            <a:r>
              <a:rPr lang="en-US" altLang="ru-RU" b="0" baseline="-25000">
                <a:solidFill>
                  <a:srgbClr val="CC3300"/>
                </a:solidFill>
                <a:latin typeface="Arial" charset="0"/>
              </a:rPr>
              <a:t>2</a:t>
            </a:r>
            <a:r>
              <a:rPr lang="en-US" altLang="ru-RU" b="0">
                <a:solidFill>
                  <a:srgbClr val="CC3300"/>
                </a:solidFill>
                <a:latin typeface="Arial" charset="0"/>
              </a:rPr>
              <a:t> </a:t>
            </a:r>
            <a:br>
              <a:rPr lang="ru-RU" altLang="ru-RU" b="0">
                <a:solidFill>
                  <a:srgbClr val="CC3300"/>
                </a:solidFill>
                <a:latin typeface="Arial" charset="0"/>
              </a:rPr>
            </a:br>
            <a:r>
              <a:rPr lang="en-US" altLang="ru-RU" sz="3600" b="0">
                <a:solidFill>
                  <a:srgbClr val="CC3300"/>
                </a:solidFill>
                <a:latin typeface="Arial" charset="0"/>
              </a:rPr>
              <a:t>(</a:t>
            </a:r>
            <a:r>
              <a:rPr lang="ru-RU" altLang="ru-RU" sz="3600" b="0">
                <a:solidFill>
                  <a:srgbClr val="CC3300"/>
                </a:solidFill>
                <a:latin typeface="Arial" charset="0"/>
              </a:rPr>
              <a:t>сернистый ангидрид)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043A937-FF64-4A54-B98A-B14C1B28B7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4343400"/>
            <a:ext cx="3810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>
                <a:latin typeface="Arial" charset="0"/>
              </a:rPr>
              <a:t>Вулканы;</a:t>
            </a:r>
          </a:p>
          <a:p>
            <a:pPr eaLnBrk="1" hangingPunct="1">
              <a:defRPr/>
            </a:pPr>
            <a:r>
              <a:rPr lang="ru-RU" altLang="ru-RU">
                <a:latin typeface="Arial" charset="0"/>
              </a:rPr>
              <a:t>Морская пена;</a:t>
            </a:r>
          </a:p>
          <a:p>
            <a:pPr eaLnBrk="1" hangingPunct="1">
              <a:defRPr/>
            </a:pPr>
            <a:r>
              <a:rPr lang="ru-RU" altLang="ru-RU">
                <a:latin typeface="Arial" charset="0"/>
              </a:rPr>
              <a:t>Бактерии.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9FB8F91F-727A-4726-A518-A66F6ED96E1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4267200"/>
            <a:ext cx="3810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>
                <a:latin typeface="Arial" charset="0"/>
              </a:rPr>
              <a:t>Сжигание топлив, содержащих серу;</a:t>
            </a:r>
          </a:p>
          <a:p>
            <a:pPr eaLnBrk="1" hangingPunct="1">
              <a:defRPr/>
            </a:pPr>
            <a:r>
              <a:rPr lang="ru-RU" altLang="ru-RU">
                <a:latin typeface="Arial" charset="0"/>
              </a:rPr>
              <a:t>Переработка природной серы;</a:t>
            </a:r>
          </a:p>
        </p:txBody>
      </p:sp>
      <p:grpSp>
        <p:nvGrpSpPr>
          <p:cNvPr id="18437" name="Group 5">
            <a:extLst>
              <a:ext uri="{FF2B5EF4-FFF2-40B4-BE49-F238E27FC236}">
                <a16:creationId xmlns:a16="http://schemas.microsoft.com/office/drawing/2014/main" id="{FC36BC37-64EC-41DB-AD93-4EB4A211FFA9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133600"/>
            <a:ext cx="7162800" cy="2027238"/>
            <a:chOff x="576" y="720"/>
            <a:chExt cx="4512" cy="1277"/>
          </a:xfrm>
        </p:grpSpPr>
        <p:sp>
          <p:nvSpPr>
            <p:cNvPr id="18438" name="Text Box 6">
              <a:extLst>
                <a:ext uri="{FF2B5EF4-FFF2-40B4-BE49-F238E27FC236}">
                  <a16:creationId xmlns:a16="http://schemas.microsoft.com/office/drawing/2014/main" id="{B694C5FF-E540-4896-B148-67B03B28B8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720"/>
              <a:ext cx="14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Источники</a:t>
              </a:r>
            </a:p>
          </p:txBody>
        </p:sp>
        <p:sp>
          <p:nvSpPr>
            <p:cNvPr id="18439" name="Text Box 7">
              <a:extLst>
                <a:ext uri="{FF2B5EF4-FFF2-40B4-BE49-F238E27FC236}">
                  <a16:creationId xmlns:a16="http://schemas.microsoft.com/office/drawing/2014/main" id="{60BFC262-1400-42A8-8954-ED52E3EF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32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Природные </a:t>
              </a:r>
            </a:p>
          </p:txBody>
        </p:sp>
        <p:sp>
          <p:nvSpPr>
            <p:cNvPr id="18440" name="Text Box 8">
              <a:extLst>
                <a:ext uri="{FF2B5EF4-FFF2-40B4-BE49-F238E27FC236}">
                  <a16:creationId xmlns:a16="http://schemas.microsoft.com/office/drawing/2014/main" id="{CA287C4D-C949-4A32-9A7B-AF0B58830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32"/>
              <a:ext cx="20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>
                  <a:solidFill>
                    <a:schemeClr val="accent2"/>
                  </a:solidFill>
                  <a:latin typeface="Arial" panose="020B0604020202020204" pitchFamily="34" charset="0"/>
                </a:rPr>
                <a:t>Антропогенные</a:t>
              </a:r>
            </a:p>
          </p:txBody>
        </p:sp>
        <p:sp>
          <p:nvSpPr>
            <p:cNvPr id="18441" name="Line 9">
              <a:extLst>
                <a:ext uri="{FF2B5EF4-FFF2-40B4-BE49-F238E27FC236}">
                  <a16:creationId xmlns:a16="http://schemas.microsoft.com/office/drawing/2014/main" id="{015CAD5E-213B-4047-A2A6-593E52967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2" name="Line 10">
              <a:extLst>
                <a:ext uri="{FF2B5EF4-FFF2-40B4-BE49-F238E27FC236}">
                  <a16:creationId xmlns:a16="http://schemas.microsoft.com/office/drawing/2014/main" id="{A45D4B7A-A837-463E-B395-6412B1D6C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04"/>
              <a:ext cx="1152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638747D-A387-4E9B-A952-9092769E2E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228600"/>
            <a:ext cx="7772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ru-RU" b="0">
                <a:solidFill>
                  <a:srgbClr val="CC3300"/>
                </a:solidFill>
                <a:latin typeface="Arial" charset="0"/>
              </a:rPr>
              <a:t>SO</a:t>
            </a:r>
            <a:r>
              <a:rPr lang="en-US" altLang="ru-RU" b="0" baseline="-25000">
                <a:solidFill>
                  <a:srgbClr val="CC3300"/>
                </a:solidFill>
                <a:latin typeface="Arial" charset="0"/>
              </a:rPr>
              <a:t>2</a:t>
            </a:r>
            <a:r>
              <a:rPr lang="en-US" altLang="ru-RU" b="0">
                <a:solidFill>
                  <a:srgbClr val="CC3300"/>
                </a:solidFill>
                <a:latin typeface="Arial" charset="0"/>
              </a:rPr>
              <a:t> – </a:t>
            </a: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воздействие на биосферу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59AB9B6-2496-4987-B9DE-9C39F30EE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438400"/>
            <a:ext cx="8763000" cy="3657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>
                <a:solidFill>
                  <a:schemeClr val="accent2"/>
                </a:solidFill>
                <a:latin typeface="Arial" charset="0"/>
              </a:rPr>
              <a:t>Время пребывания в атмосфере </a:t>
            </a:r>
            <a:r>
              <a:rPr lang="en-US" altLang="ru-RU" sz="2800" b="1">
                <a:solidFill>
                  <a:schemeClr val="accent2"/>
                </a:solidFill>
                <a:latin typeface="Arial" charset="0"/>
              </a:rPr>
              <a:t>&lt; </a:t>
            </a:r>
            <a:r>
              <a:rPr lang="ru-RU" altLang="ru-RU" sz="2800" b="1">
                <a:solidFill>
                  <a:schemeClr val="accent2"/>
                </a:solidFill>
                <a:latin typeface="Arial" charset="0"/>
              </a:rPr>
              <a:t>2-х недель.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b="1">
              <a:latin typeface="Arial" charset="0"/>
            </a:endParaRPr>
          </a:p>
          <a:p>
            <a:pPr eaLnBrk="1" hangingPunct="1">
              <a:defRPr/>
            </a:pPr>
            <a:r>
              <a:rPr lang="ru-RU" altLang="ru-RU" sz="2800" b="1">
                <a:latin typeface="Arial" charset="0"/>
              </a:rPr>
              <a:t>Компонент кислотных осадков;</a:t>
            </a:r>
          </a:p>
          <a:p>
            <a:pPr eaLnBrk="1" hangingPunct="1">
              <a:defRPr/>
            </a:pPr>
            <a:r>
              <a:rPr lang="ru-RU" altLang="ru-RU" sz="2800" b="1">
                <a:latin typeface="Arial" charset="0"/>
              </a:rPr>
              <a:t>Раздражающее действие на слизистые.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2800" b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800" b="1">
                <a:latin typeface="Arial" charset="0"/>
              </a:rPr>
              <a:t>ПДК</a:t>
            </a:r>
            <a:r>
              <a:rPr lang="ru-RU" altLang="ru-RU" sz="2800" b="1" baseline="-25000">
                <a:latin typeface="Arial" charset="0"/>
              </a:rPr>
              <a:t>мр</a:t>
            </a:r>
            <a:r>
              <a:rPr lang="ru-RU" altLang="ru-RU" sz="2800" b="1">
                <a:latin typeface="Arial" charset="0"/>
              </a:rPr>
              <a:t> = 0,5 мг/м</a:t>
            </a:r>
            <a:r>
              <a:rPr lang="ru-RU" altLang="ru-RU" sz="2800" b="1" baseline="30000">
                <a:latin typeface="Arial" charset="0"/>
              </a:rPr>
              <a:t>3</a:t>
            </a:r>
            <a:r>
              <a:rPr lang="ru-RU" altLang="ru-RU" sz="2800" b="1">
                <a:latin typeface="Arial" charset="0"/>
              </a:rPr>
              <a:t>              ПДК</a:t>
            </a:r>
            <a:r>
              <a:rPr lang="ru-RU" altLang="ru-RU" sz="2800" b="1" baseline="-25000">
                <a:latin typeface="Arial" charset="0"/>
              </a:rPr>
              <a:t>сс</a:t>
            </a:r>
            <a:r>
              <a:rPr lang="ru-RU" altLang="ru-RU" sz="2800" b="1">
                <a:latin typeface="Arial" charset="0"/>
              </a:rPr>
              <a:t> = 0,05 мг/м</a:t>
            </a:r>
            <a:r>
              <a:rPr lang="ru-RU" altLang="ru-RU" sz="2800" b="1" baseline="30000">
                <a:latin typeface="Arial" charset="0"/>
              </a:rPr>
              <a:t>3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2800" b="1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6C7242D-BE6A-428E-B067-3D6A166D77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188913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FF3300"/>
                </a:solidFill>
              </a:rPr>
              <a:t>Дисперсные частицы</a:t>
            </a:r>
          </a:p>
        </p:txBody>
      </p:sp>
      <p:pic>
        <p:nvPicPr>
          <p:cNvPr id="22531" name="Picture 5" descr="&amp;Zcy;&amp;acy;&amp;gcy;&amp;rcy;&amp;yacy;&amp;zcy;&amp;ncy;&amp;iocy;&amp;ncy;&amp;ncy;&amp;ocy;&amp;scy;&amp;tcy;&amp;softcy; &amp;vcy;&amp;ocy;&amp;zcy;&amp;dcy;&amp;ucy;&amp;khcy;&amp;acy; &amp;ncy;&amp;acy;&amp;shcy;&amp;iecy;&amp;jcy; &amp;pcy;&amp;lcy;&amp;acy;&amp;ncy;&amp;iecy;&amp;tcy;&amp;ycy;">
            <a:extLst>
              <a:ext uri="{FF2B5EF4-FFF2-40B4-BE49-F238E27FC236}">
                <a16:creationId xmlns:a16="http://schemas.microsoft.com/office/drawing/2014/main" id="{1AE440BC-D375-450C-A596-36484EC3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0805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>
            <a:extLst>
              <a:ext uri="{FF2B5EF4-FFF2-40B4-BE49-F238E27FC236}">
                <a16:creationId xmlns:a16="http://schemas.microsoft.com/office/drawing/2014/main" id="{DC01BEA2-593E-4B43-9EAE-59DA3BE9C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445126"/>
            <a:ext cx="8569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Если вышеприведённую карту сопоставить с картой плотности населения Земли, то оказывается, что 80% жителей планеты дышит загрязнённым воздухом </a:t>
            </a:r>
            <a:r>
              <a:rPr lang="ru-RU" altLang="ru-RU" i="1"/>
              <a:t>(Допустимый уровень рекомендованный Всемирной Организацией здравоохранения составляет 10 микрограмм на кубический метр воздуха)</a:t>
            </a:r>
            <a:r>
              <a:rPr lang="ru-RU" altLang="ru-RU"/>
              <a:t>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">
            <a:extLst>
              <a:ext uri="{FF2B5EF4-FFF2-40B4-BE49-F238E27FC236}">
                <a16:creationId xmlns:a16="http://schemas.microsoft.com/office/drawing/2014/main" id="{02A82EA2-71FB-4A95-9433-6A2DF6753A41}"/>
              </a:ext>
            </a:extLst>
          </p:cNvPr>
          <p:cNvGrpSpPr>
            <a:grpSpLocks/>
          </p:cNvGrpSpPr>
          <p:nvPr/>
        </p:nvGrpSpPr>
        <p:grpSpPr bwMode="auto">
          <a:xfrm>
            <a:off x="1724026" y="765175"/>
            <a:ext cx="8836025" cy="5759450"/>
            <a:chOff x="1695" y="1128"/>
            <a:chExt cx="9347" cy="5020"/>
          </a:xfrm>
        </p:grpSpPr>
        <p:pic>
          <p:nvPicPr>
            <p:cNvPr id="21507" name="Picture 5" descr="Рис_16">
              <a:extLst>
                <a:ext uri="{FF2B5EF4-FFF2-40B4-BE49-F238E27FC236}">
                  <a16:creationId xmlns:a16="http://schemas.microsoft.com/office/drawing/2014/main" id="{A35E39F8-C421-4FD5-82D6-D32AE16AA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128"/>
              <a:ext cx="9347" cy="4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8" name="Text Box 6">
              <a:extLst>
                <a:ext uri="{FF2B5EF4-FFF2-40B4-BE49-F238E27FC236}">
                  <a16:creationId xmlns:a16="http://schemas.microsoft.com/office/drawing/2014/main" id="{35B10BAE-44C1-4F15-B92E-A47DE15DD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5608"/>
              <a:ext cx="90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 sz="2000" b="1">
                  <a:latin typeface="Arial" panose="020B0604020202020204" pitchFamily="34" charset="0"/>
                </a:rPr>
                <a:t>Выбросы автотранспорта по регионам мира, 1990 – 2020 гг.</a:t>
              </a:r>
              <a:endParaRPr lang="ru-RU" altLang="ru-RU" sz="2000" b="1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FC05D71-50A9-4A29-878C-EE040BE658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03400" y="990600"/>
            <a:ext cx="8420100" cy="1600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Последствия загрязнения воздуха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1F55435-B9C9-4CB5-BDF7-E8304F1AAB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28900" y="3886200"/>
            <a:ext cx="6934200" cy="25908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altLang="ru-RU"/>
              <a:t> </a:t>
            </a:r>
            <a:r>
              <a:rPr lang="ru-RU" altLang="ru-RU">
                <a:latin typeface="Arial" charset="0"/>
              </a:rPr>
              <a:t>Парниковый эффект;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altLang="ru-RU">
                <a:latin typeface="Arial" charset="0"/>
              </a:rPr>
              <a:t> Разрушение озонового слоя;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altLang="ru-RU">
                <a:latin typeface="Arial" charset="0"/>
              </a:rPr>
              <a:t> Кислотные осадки;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altLang="ru-RU">
                <a:latin typeface="Arial" charset="0"/>
              </a:rPr>
              <a:t> Смог.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E3C9F17-9F4D-402E-9D21-5E6E129CED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228600"/>
            <a:ext cx="84201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Парниковый эффект</a:t>
            </a:r>
          </a:p>
        </p:txBody>
      </p:sp>
      <p:sp>
        <p:nvSpPr>
          <p:cNvPr id="7171" name="AutoShape 3">
            <a:extLst>
              <a:ext uri="{FF2B5EF4-FFF2-40B4-BE49-F238E27FC236}">
                <a16:creationId xmlns:a16="http://schemas.microsoft.com/office/drawing/2014/main" id="{3F124A4D-2D7C-4D3D-9B92-03E319C3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524000"/>
            <a:ext cx="1219200" cy="10668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2" name="AutoShape 6">
            <a:extLst>
              <a:ext uri="{FF2B5EF4-FFF2-40B4-BE49-F238E27FC236}">
                <a16:creationId xmlns:a16="http://schemas.microsoft.com/office/drawing/2014/main" id="{36FB47C8-E085-4FFC-A55E-067888CB4FD7}"/>
              </a:ext>
            </a:extLst>
          </p:cNvPr>
          <p:cNvSpPr>
            <a:spLocks noChangeArrowheads="1"/>
          </p:cNvSpPr>
          <p:nvPr/>
        </p:nvSpPr>
        <p:spPr bwMode="auto">
          <a:xfrm rot="9924392">
            <a:off x="5330826" y="1987551"/>
            <a:ext cx="3744913" cy="1577975"/>
          </a:xfrm>
          <a:custGeom>
            <a:avLst/>
            <a:gdLst>
              <a:gd name="T0" fmla="*/ 2808685 w 21600"/>
              <a:gd name="T1" fmla="*/ 0 h 21600"/>
              <a:gd name="T2" fmla="*/ 0 w 21600"/>
              <a:gd name="T3" fmla="*/ 788988 h 21600"/>
              <a:gd name="T4" fmla="*/ 2808685 w 21600"/>
              <a:gd name="T5" fmla="*/ 1577975 h 21600"/>
              <a:gd name="T6" fmla="*/ 3744913 w 21600"/>
              <a:gd name="T7" fmla="*/ 7889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210 h 21600"/>
              <a:gd name="T14" fmla="*/ 19305 w 21600"/>
              <a:gd name="T15" fmla="*/ 153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6210"/>
                </a:lnTo>
                <a:lnTo>
                  <a:pt x="3375" y="6210"/>
                </a:lnTo>
                <a:lnTo>
                  <a:pt x="3375" y="15390"/>
                </a:lnTo>
                <a:lnTo>
                  <a:pt x="16200" y="1539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6210"/>
                </a:moveTo>
                <a:lnTo>
                  <a:pt x="1350" y="15390"/>
                </a:lnTo>
                <a:lnTo>
                  <a:pt x="2700" y="15390"/>
                </a:lnTo>
                <a:lnTo>
                  <a:pt x="2700" y="6210"/>
                </a:lnTo>
                <a:lnTo>
                  <a:pt x="1350" y="6210"/>
                </a:lnTo>
                <a:close/>
              </a:path>
              <a:path w="21600" h="21600">
                <a:moveTo>
                  <a:pt x="0" y="6210"/>
                </a:moveTo>
                <a:lnTo>
                  <a:pt x="0" y="15390"/>
                </a:lnTo>
                <a:lnTo>
                  <a:pt x="675" y="15390"/>
                </a:lnTo>
                <a:lnTo>
                  <a:pt x="675" y="6210"/>
                </a:lnTo>
                <a:lnTo>
                  <a:pt x="0" y="621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Text Box 7">
            <a:extLst>
              <a:ext uri="{FF2B5EF4-FFF2-40B4-BE49-F238E27FC236}">
                <a16:creationId xmlns:a16="http://schemas.microsoft.com/office/drawing/2014/main" id="{CDB187BB-1BF7-43FA-AD16-76602509B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192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>
                <a:latin typeface="Arial" panose="020B0604020202020204" pitchFamily="34" charset="0"/>
              </a:rPr>
              <a:t>Энергия в виде видимого спектра</a:t>
            </a:r>
          </a:p>
        </p:txBody>
      </p:sp>
      <p:sp>
        <p:nvSpPr>
          <p:cNvPr id="7174" name="AutoShape 8">
            <a:extLst>
              <a:ext uri="{FF2B5EF4-FFF2-40B4-BE49-F238E27FC236}">
                <a16:creationId xmlns:a16="http://schemas.microsoft.com/office/drawing/2014/main" id="{FFA689F4-9C22-46AB-8A73-B58939604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676400"/>
            <a:ext cx="5562600" cy="5181600"/>
          </a:xfrm>
          <a:custGeom>
            <a:avLst/>
            <a:gdLst>
              <a:gd name="T0" fmla="*/ 5562600 w 21600"/>
              <a:gd name="T1" fmla="*/ 2590800 h 21600"/>
              <a:gd name="T2" fmla="*/ 2781300 w 21600"/>
              <a:gd name="T3" fmla="*/ 5181600 h 21600"/>
              <a:gd name="T4" fmla="*/ 0 w 21600"/>
              <a:gd name="T5" fmla="*/ 2590800 h 21600"/>
              <a:gd name="T6" fmla="*/ 278130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823 w 21600"/>
              <a:gd name="T13" fmla="*/ 10368 h 21600"/>
              <a:gd name="T14" fmla="*/ 19777 w 21600"/>
              <a:gd name="T15" fmla="*/ 1123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9524" y="5384"/>
                </a:lnTo>
                <a:lnTo>
                  <a:pt x="10368" y="5384"/>
                </a:lnTo>
                <a:lnTo>
                  <a:pt x="10368" y="10368"/>
                </a:lnTo>
                <a:lnTo>
                  <a:pt x="5384" y="10368"/>
                </a:lnTo>
                <a:lnTo>
                  <a:pt x="5384" y="9524"/>
                </a:lnTo>
                <a:lnTo>
                  <a:pt x="0" y="10800"/>
                </a:lnTo>
                <a:lnTo>
                  <a:pt x="5384" y="12076"/>
                </a:lnTo>
                <a:lnTo>
                  <a:pt x="5384" y="11232"/>
                </a:lnTo>
                <a:lnTo>
                  <a:pt x="10368" y="11232"/>
                </a:lnTo>
                <a:lnTo>
                  <a:pt x="10368" y="16216"/>
                </a:lnTo>
                <a:lnTo>
                  <a:pt x="9524" y="16216"/>
                </a:lnTo>
                <a:lnTo>
                  <a:pt x="10800" y="21600"/>
                </a:lnTo>
                <a:lnTo>
                  <a:pt x="12076" y="16216"/>
                </a:lnTo>
                <a:lnTo>
                  <a:pt x="11232" y="16216"/>
                </a:lnTo>
                <a:lnTo>
                  <a:pt x="11232" y="11232"/>
                </a:lnTo>
                <a:lnTo>
                  <a:pt x="16216" y="11232"/>
                </a:lnTo>
                <a:lnTo>
                  <a:pt x="16216" y="12076"/>
                </a:lnTo>
                <a:lnTo>
                  <a:pt x="21600" y="10800"/>
                </a:lnTo>
                <a:lnTo>
                  <a:pt x="16216" y="9524"/>
                </a:lnTo>
                <a:lnTo>
                  <a:pt x="16216" y="10368"/>
                </a:lnTo>
                <a:lnTo>
                  <a:pt x="11232" y="10368"/>
                </a:lnTo>
                <a:lnTo>
                  <a:pt x="11232" y="5384"/>
                </a:lnTo>
                <a:lnTo>
                  <a:pt x="12076" y="5384"/>
                </a:lnTo>
                <a:lnTo>
                  <a:pt x="1080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5" name="Picture 5" descr="earth">
            <a:extLst>
              <a:ext uri="{FF2B5EF4-FFF2-40B4-BE49-F238E27FC236}">
                <a16:creationId xmlns:a16="http://schemas.microsoft.com/office/drawing/2014/main" id="{549C985E-24ED-4054-9486-0CD28B1C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22860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9">
            <a:extLst>
              <a:ext uri="{FF2B5EF4-FFF2-40B4-BE49-F238E27FC236}">
                <a16:creationId xmlns:a16="http://schemas.microsoft.com/office/drawing/2014/main" id="{C7F17400-6274-4B6F-B09F-8073B7168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15000"/>
            <a:ext cx="381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>
                <a:latin typeface="Arial" panose="020B0604020202020204" pitchFamily="34" charset="0"/>
              </a:rPr>
              <a:t>Энергия в виде ИК спектра</a:t>
            </a:r>
          </a:p>
        </p:txBody>
      </p:sp>
      <p:sp>
        <p:nvSpPr>
          <p:cNvPr id="7177" name="AutoShape 11">
            <a:extLst>
              <a:ext uri="{FF2B5EF4-FFF2-40B4-BE49-F238E27FC236}">
                <a16:creationId xmlns:a16="http://schemas.microsoft.com/office/drawing/2014/main" id="{05A11313-52D2-42AF-A952-3B9140A1CCDA}"/>
              </a:ext>
            </a:extLst>
          </p:cNvPr>
          <p:cNvSpPr>
            <a:spLocks/>
          </p:cNvSpPr>
          <p:nvPr/>
        </p:nvSpPr>
        <p:spPr bwMode="auto">
          <a:xfrm>
            <a:off x="7564438" y="3937000"/>
            <a:ext cx="2722562" cy="1701800"/>
          </a:xfrm>
          <a:prstGeom prst="borderCallout2">
            <a:avLst>
              <a:gd name="adj1" fmla="val 6718"/>
              <a:gd name="adj2" fmla="val -2801"/>
              <a:gd name="adj3" fmla="val 6718"/>
              <a:gd name="adj4" fmla="val -51431"/>
              <a:gd name="adj5" fmla="val 52241"/>
              <a:gd name="adj6" fmla="val -10204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7178" name="Text Box 12">
            <a:extLst>
              <a:ext uri="{FF2B5EF4-FFF2-40B4-BE49-F238E27FC236}">
                <a16:creationId xmlns:a16="http://schemas.microsoft.com/office/drawing/2014/main" id="{67E49F79-8A4C-40ED-9084-B0D8ACA02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38600"/>
            <a:ext cx="2514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</a:rPr>
              <a:t>Парниковые газы играют роль обратного клапана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86E5D2C-112A-4919-BC6B-6E8EC6A83D1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95400" y="152400"/>
            <a:ext cx="9525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 dirty="0">
                <a:solidFill>
                  <a:srgbClr val="CC3300"/>
                </a:solidFill>
                <a:latin typeface="Arial" charset="0"/>
              </a:rPr>
              <a:t>Последствия изменения климата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430DA66-0341-45FA-9887-C40DC6FA4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493" y="1251971"/>
            <a:ext cx="11745157" cy="196862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Arial" charset="0"/>
              </a:rPr>
              <a:t>Снижение перепада температуры между экватором и полюсами;</a:t>
            </a:r>
          </a:p>
          <a:p>
            <a:pPr eaLnBrk="1" hangingPunct="1">
              <a:defRPr/>
            </a:pPr>
            <a:r>
              <a:rPr lang="ru-RU" altLang="ru-RU" sz="2000" dirty="0">
                <a:latin typeface="Arial" charset="0"/>
              </a:rPr>
              <a:t>Смещение дождевых поясов;</a:t>
            </a:r>
          </a:p>
          <a:p>
            <a:pPr eaLnBrk="1" hangingPunct="1">
              <a:defRPr/>
            </a:pPr>
            <a:r>
              <a:rPr lang="ru-RU" altLang="ru-RU" sz="2000" dirty="0">
                <a:latin typeface="Arial" charset="0"/>
              </a:rPr>
              <a:t>Таяние ледников и подъём уровня мирового океана;</a:t>
            </a:r>
          </a:p>
          <a:p>
            <a:pPr eaLnBrk="1" hangingPunct="1">
              <a:defRPr/>
            </a:pPr>
            <a:r>
              <a:rPr lang="ru-RU" altLang="ru-RU" sz="2000" dirty="0">
                <a:latin typeface="Arial" charset="0"/>
              </a:rPr>
              <a:t>Неустойчивость и непредсказуемость локального климата.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1327947-108B-405E-8CAA-BEED8F52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51" y="2756508"/>
            <a:ext cx="5486400" cy="37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1AD653-2151-4B82-91B2-874E7CDAFF26}"/>
              </a:ext>
            </a:extLst>
          </p:cNvPr>
          <p:cNvGrpSpPr>
            <a:grpSpLocks/>
          </p:cNvGrpSpPr>
          <p:nvPr/>
        </p:nvGrpSpPr>
        <p:grpSpPr bwMode="auto">
          <a:xfrm>
            <a:off x="615519" y="2760955"/>
            <a:ext cx="5749770" cy="4211277"/>
            <a:chOff x="1695" y="1128"/>
            <a:chExt cx="9360" cy="5617"/>
          </a:xfrm>
        </p:grpSpPr>
        <p:pic>
          <p:nvPicPr>
            <p:cNvPr id="6" name="Picture 5" descr="Рис_11">
              <a:extLst>
                <a:ext uri="{FF2B5EF4-FFF2-40B4-BE49-F238E27FC236}">
                  <a16:creationId xmlns:a16="http://schemas.microsoft.com/office/drawing/2014/main" id="{38FB52D3-AAA6-48CB-A260-27A44ED7A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128"/>
              <a:ext cx="9360" cy="5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ECEAD860-9BC9-47B6-ADF7-24FA2CF7F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5" y="6205"/>
              <a:ext cx="88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 sz="1400" dirty="0">
                  <a:latin typeface="Arial" panose="020B0604020202020204" pitchFamily="34" charset="0"/>
                </a:rPr>
                <a:t>Концентрация СО</a:t>
              </a:r>
              <a:r>
                <a:rPr lang="ru-RU" altLang="ru-RU" sz="1400" baseline="-25000" dirty="0">
                  <a:latin typeface="Arial" panose="020B0604020202020204" pitchFamily="34" charset="0"/>
                </a:rPr>
                <a:t>2</a:t>
              </a:r>
              <a:r>
                <a:rPr lang="ru-RU" altLang="ru-RU" sz="1400" dirty="0">
                  <a:latin typeface="Arial" panose="020B0604020202020204" pitchFamily="34" charset="0"/>
                </a:rPr>
                <a:t> в атмосфере за последнее тысячелетие</a:t>
              </a:r>
              <a:endParaRPr lang="ru-RU" altLang="ru-RU" sz="14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3CAA0FDB-4DB1-403C-A3C4-446090C14B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C3300"/>
                </a:solidFill>
              </a:rPr>
              <a:t>Концепции развития биосферы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79686B91-58F0-45CD-8E33-3FB442125F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Ноосферная</a:t>
            </a:r>
            <a:r>
              <a:rPr lang="ru-RU" altLang="ru-RU" sz="2800"/>
              <a:t> </a:t>
            </a:r>
            <a:r>
              <a:rPr lang="ru-RU" altLang="ru-RU" sz="2800">
                <a:solidFill>
                  <a:schemeClr val="hlink"/>
                </a:solidFill>
              </a:rPr>
              <a:t>(антропоцентрическая)</a:t>
            </a:r>
            <a:r>
              <a:rPr lang="ru-RU" altLang="ru-RU" sz="2800"/>
              <a:t> - превращение биосферы в новую глобальную биосистему, обслуживающую исключительно нужды человека.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F79BAF84-0B5C-4DE7-9DE4-740938E154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Биотической регуляции</a:t>
            </a:r>
            <a:r>
              <a:rPr lang="ru-RU" altLang="ru-RU" sz="2800">
                <a:solidFill>
                  <a:schemeClr val="hlink"/>
                </a:solidFill>
              </a:rPr>
              <a:t> (экоцентрическая)</a:t>
            </a:r>
            <a:r>
              <a:rPr lang="ru-RU" altLang="ru-RU" sz="2800"/>
              <a:t> - биота Земли рассматривается как единственный механизм поддержания пригодных для жизни условий окружающей среды в локальных и глобальных масштабах.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403E3-033F-4C4A-BE09-68599D212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3" y="4678532"/>
            <a:ext cx="8458200" cy="210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200" b="1" dirty="0">
                <a:solidFill>
                  <a:schemeClr val="hlink"/>
                </a:solidFill>
              </a:rPr>
              <a:t>Задачи человечества:</a:t>
            </a:r>
          </a:p>
          <a:p>
            <a:pPr>
              <a:buFontTx/>
              <a:buChar char="•"/>
            </a:pPr>
            <a:r>
              <a:rPr lang="ru-RU" altLang="ru-RU" sz="2800" dirty="0"/>
              <a:t>Уменьшить антропогенную нагрузку на биосферу;</a:t>
            </a:r>
          </a:p>
          <a:p>
            <a:pPr>
              <a:buFontTx/>
              <a:buChar char="•"/>
            </a:pPr>
            <a:r>
              <a:rPr lang="ru-RU" altLang="ru-RU" sz="2800" dirty="0"/>
              <a:t>Сохранить как можно больше естественных экосистем, способных поддерживать устойчивость биосферы.</a:t>
            </a:r>
          </a:p>
          <a:p>
            <a:pPr>
              <a:buFontTx/>
              <a:buChar char="•"/>
            </a:pPr>
            <a:endParaRPr lang="ru-RU" alt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BBB2135-1962-4776-9DCF-46DE332806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71600" y="304800"/>
            <a:ext cx="93726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 dirty="0">
                <a:solidFill>
                  <a:srgbClr val="CC3300"/>
                </a:solidFill>
                <a:latin typeface="Arial" charset="0"/>
              </a:rPr>
              <a:t>Формирование и разрушение озонового слоя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0054D54-F980-46EC-A8DB-4CFD292CC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069" y="1371600"/>
            <a:ext cx="6210485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b="1" dirty="0">
                <a:latin typeface="Arial" charset="0"/>
              </a:rPr>
              <a:t>О</a:t>
            </a:r>
            <a:r>
              <a:rPr lang="ru-RU" altLang="ru-RU" sz="2800" b="1" baseline="-25000" dirty="0">
                <a:latin typeface="Arial" charset="0"/>
              </a:rPr>
              <a:t>2</a:t>
            </a:r>
            <a:r>
              <a:rPr lang="ru-RU" altLang="ru-RU" sz="2800" b="1" dirty="0">
                <a:latin typeface="Arial" charset="0"/>
              </a:rPr>
              <a:t> + УФ </a:t>
            </a:r>
            <a:r>
              <a:rPr lang="ru-RU" altLang="ru-RU" sz="2800" b="1" dirty="0">
                <a:latin typeface="Arial" charset="0"/>
                <a:sym typeface="Symbol" pitchFamily="18" charset="2"/>
              </a:rPr>
              <a:t> О + О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b="1" dirty="0">
                <a:latin typeface="Arial" charset="0"/>
              </a:rPr>
              <a:t>О</a:t>
            </a:r>
            <a:r>
              <a:rPr lang="ru-RU" altLang="ru-RU" sz="2800" b="1" baseline="-25000" dirty="0">
                <a:latin typeface="Arial" charset="0"/>
              </a:rPr>
              <a:t>2</a:t>
            </a:r>
            <a:r>
              <a:rPr lang="ru-RU" altLang="ru-RU" sz="2800" b="1" dirty="0">
                <a:latin typeface="Arial" charset="0"/>
              </a:rPr>
              <a:t> +  </a:t>
            </a:r>
            <a:r>
              <a:rPr lang="ru-RU" altLang="ru-RU" sz="2800" b="1" dirty="0">
                <a:latin typeface="Arial" charset="0"/>
                <a:sym typeface="Symbol" pitchFamily="18" charset="2"/>
              </a:rPr>
              <a:t>О  О</a:t>
            </a:r>
            <a:r>
              <a:rPr lang="ru-RU" altLang="ru-RU" sz="2800" b="1" baseline="-25000" dirty="0">
                <a:latin typeface="Arial" charset="0"/>
                <a:sym typeface="Symbol" pitchFamily="18" charset="2"/>
              </a:rPr>
              <a:t>3</a:t>
            </a:r>
            <a:r>
              <a:rPr lang="ru-RU" altLang="ru-RU" sz="2800" b="1" dirty="0">
                <a:latin typeface="Arial" charset="0"/>
                <a:sym typeface="Symbol" pitchFamily="18" charset="2"/>
              </a:rPr>
              <a:t>        (ОЗОН)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b="1" dirty="0">
                <a:latin typeface="Arial" charset="0"/>
                <a:sym typeface="Symbol" pitchFamily="18" charset="2"/>
              </a:rPr>
              <a:t>О</a:t>
            </a:r>
            <a:r>
              <a:rPr lang="ru-RU" altLang="ru-RU" sz="2800" b="1" baseline="-25000" dirty="0">
                <a:latin typeface="Arial" charset="0"/>
                <a:sym typeface="Symbol" pitchFamily="18" charset="2"/>
              </a:rPr>
              <a:t>3</a:t>
            </a:r>
            <a:r>
              <a:rPr lang="ru-RU" altLang="ru-RU" sz="2800" b="1" dirty="0">
                <a:latin typeface="Arial" charset="0"/>
              </a:rPr>
              <a:t> +  </a:t>
            </a:r>
            <a:r>
              <a:rPr lang="ru-RU" altLang="ru-RU" sz="2800" b="1" dirty="0">
                <a:latin typeface="Arial" charset="0"/>
                <a:sym typeface="Symbol" pitchFamily="18" charset="2"/>
              </a:rPr>
              <a:t>О  2</a:t>
            </a:r>
            <a:r>
              <a:rPr lang="ru-RU" altLang="ru-RU" sz="2800" b="1" dirty="0">
                <a:latin typeface="Arial" charset="0"/>
              </a:rPr>
              <a:t>О</a:t>
            </a:r>
            <a:r>
              <a:rPr lang="ru-RU" altLang="ru-RU" sz="2800" b="1" baseline="-25000" dirty="0">
                <a:latin typeface="Arial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altLang="ru-RU" sz="4000" b="1" baseline="-25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800" b="1" dirty="0">
                <a:latin typeface="Arial" charset="0"/>
              </a:rPr>
              <a:t>   </a:t>
            </a:r>
            <a:r>
              <a:rPr lang="ru-RU" altLang="ru-RU" sz="2400" b="1" dirty="0">
                <a:latin typeface="Arial" charset="0"/>
              </a:rPr>
              <a:t>Озоновый слой расположен в нижней стратосфере на высоте от 10 до 50 км.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altLang="ru-RU" sz="24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latin typeface="Arial" charset="0"/>
              </a:rPr>
              <a:t>   Озоновый слой задерживает более 99% УФ солнечного излучения, которое способно разрушать компоненты живой клетки.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D829D3F-0550-450C-AA18-22AAEF1F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035" y="1739684"/>
            <a:ext cx="8610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>
                <a:latin typeface="Arial" panose="020B0604020202020204" pitchFamily="34" charset="0"/>
                <a:sym typeface="Symbol" panose="05050102010706020507" pitchFamily="18" charset="2"/>
              </a:rPr>
              <a:t>О</a:t>
            </a:r>
            <a:r>
              <a:rPr lang="ru-RU" altLang="ru-RU" sz="2800" b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ru-RU" altLang="ru-RU" sz="2800" b="1" dirty="0">
                <a:latin typeface="Arial" panose="020B0604020202020204" pitchFamily="34" charset="0"/>
              </a:rPr>
              <a:t> +  </a:t>
            </a:r>
            <a:r>
              <a:rPr lang="ru-RU" altLang="ru-RU" sz="2800" b="1" dirty="0">
                <a:latin typeface="Arial" panose="020B0604020202020204" pitchFamily="34" charset="0"/>
                <a:sym typeface="Symbol" panose="05050102010706020507" pitchFamily="18" charset="2"/>
              </a:rPr>
              <a:t>О  2</a:t>
            </a:r>
            <a:r>
              <a:rPr lang="ru-RU" altLang="ru-RU" sz="2800" b="1" dirty="0">
                <a:latin typeface="Arial" panose="020B0604020202020204" pitchFamily="34" charset="0"/>
              </a:rPr>
              <a:t>О</a:t>
            </a:r>
            <a:r>
              <a:rPr lang="ru-RU" altLang="ru-RU" sz="2800" b="1" baseline="-25000" dirty="0">
                <a:latin typeface="Arial" panose="020B0604020202020204" pitchFamily="34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Хлор и бром являются катализаторами этой реакции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B56491B-A12F-4D6B-9D7E-5DE9217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957" y="3962400"/>
            <a:ext cx="69985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Arial" panose="020B0604020202020204" pitchFamily="34" charset="0"/>
              </a:rPr>
              <a:t>Атомы хлора и брома транспортируются в стратосферу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Arial" panose="020B0604020202020204" pitchFamily="34" charset="0"/>
              </a:rPr>
              <a:t>в составе молекул: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Хлорфторуглеводородов</a:t>
            </a:r>
            <a:r>
              <a:rPr lang="ru-RU" altLang="ru-RU" dirty="0">
                <a:latin typeface="Arial" panose="020B0604020202020204" pitchFamily="34" charset="0"/>
              </a:rPr>
              <a:t> (ХФУ)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CFCl</a:t>
            </a:r>
            <a:r>
              <a:rPr lang="en-US" altLang="ru-RU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  <a:r>
              <a:rPr lang="ru-RU" altLang="ru-RU" dirty="0">
                <a:latin typeface="Arial" panose="020B0604020202020204" pitchFamily="34" charset="0"/>
              </a:rPr>
              <a:t>	ОП=1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Галонов</a:t>
            </a:r>
            <a:r>
              <a:rPr lang="ru-RU" altLang="ru-RU" dirty="0">
                <a:latin typeface="Arial" panose="020B0604020202020204" pitchFamily="34" charset="0"/>
              </a:rPr>
              <a:t> 	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CF</a:t>
            </a:r>
            <a:r>
              <a:rPr lang="en-US" altLang="ru-RU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Br</a:t>
            </a: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	</a:t>
            </a:r>
            <a:r>
              <a:rPr lang="ru-RU" altLang="ru-RU" dirty="0">
                <a:latin typeface="Arial" panose="020B0604020202020204" pitchFamily="34" charset="0"/>
              </a:rPr>
              <a:t>		ОП=3…10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Гидро</a:t>
            </a:r>
            <a:r>
              <a:rPr lang="ru-RU" altLang="ru-RU" dirty="0">
                <a:latin typeface="Arial" panose="020B0604020202020204" pitchFamily="34" charset="0"/>
              </a:rPr>
              <a:t>-ХФУ (ГХФУ) </a:t>
            </a:r>
            <a:r>
              <a:rPr lang="en-US" altLang="ru-RU" dirty="0">
                <a:latin typeface="Arial" panose="020B0604020202020204" pitchFamily="34" charset="0"/>
              </a:rPr>
              <a:t>	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CHFCl</a:t>
            </a:r>
            <a:r>
              <a:rPr lang="en-US" altLang="ru-RU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ru-RU" altLang="ru-RU" dirty="0">
                <a:latin typeface="Arial" panose="020B0604020202020204" pitchFamily="34" charset="0"/>
              </a:rPr>
              <a:t>		ОП=0,01…0,5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5A7DB54-55A0-486F-8634-138B8FD782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8800" y="304800"/>
            <a:ext cx="84201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Области применения ХФУ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64CA94B-772B-4F0F-BA3C-CAE8F4DE1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711" y="1262854"/>
            <a:ext cx="6120414" cy="233556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>
                <a:latin typeface="Arial" charset="0"/>
              </a:rPr>
              <a:t>Пожаротушение;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Arial" charset="0"/>
              </a:rPr>
              <a:t>Холодильники и кондиционеры;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Arial" charset="0"/>
              </a:rPr>
              <a:t>Производство пористых пластмасс;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Arial" charset="0"/>
              </a:rPr>
              <a:t>Промывка электронных плат;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Arial" charset="0"/>
              </a:rPr>
              <a:t>Бытовые аэрозольные баллончики…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460ACFED-1EAE-40E3-B2FD-7C6BF132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668" y="1143000"/>
            <a:ext cx="65073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</a:rPr>
              <a:t>Производство </a:t>
            </a:r>
            <a:r>
              <a:rPr lang="ru-RU" altLang="ru-RU" sz="2000" dirty="0" err="1">
                <a:latin typeface="Arial" panose="020B0604020202020204" pitchFamily="34" charset="0"/>
              </a:rPr>
              <a:t>озоноразрушающих</a:t>
            </a:r>
            <a:r>
              <a:rPr lang="ru-RU" altLang="ru-RU" sz="2000" dirty="0">
                <a:latin typeface="Arial" panose="020B0604020202020204" pitchFamily="34" charset="0"/>
              </a:rPr>
              <a:t> веществ ограничивается </a:t>
            </a:r>
            <a:r>
              <a:rPr lang="ru-RU" altLang="ru-RU" sz="2000" dirty="0" err="1">
                <a:latin typeface="Arial" panose="020B0604020202020204" pitchFamily="34" charset="0"/>
              </a:rPr>
              <a:t>Монреальским</a:t>
            </a:r>
            <a:r>
              <a:rPr lang="ru-RU" altLang="ru-RU" sz="2000" dirty="0">
                <a:latin typeface="Arial" panose="020B0604020202020204" pitchFamily="34" charset="0"/>
              </a:rPr>
              <a:t> протоколом (1987) к Венской конвенции по охране озонового слоя (1985).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3C374-BF41-4D6E-B9B0-BB43A8C6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65" y="2278516"/>
            <a:ext cx="5481515" cy="45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EFCB4-4866-4239-B121-A98AE991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2" y="3429000"/>
            <a:ext cx="47406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58B63AF-261F-48AC-A38B-9749CC5A7A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5000" y="228600"/>
            <a:ext cx="84201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Кислотные осадки</a:t>
            </a:r>
          </a:p>
        </p:txBody>
      </p:sp>
      <p:grpSp>
        <p:nvGrpSpPr>
          <p:cNvPr id="19459" name="Group 24">
            <a:extLst>
              <a:ext uri="{FF2B5EF4-FFF2-40B4-BE49-F238E27FC236}">
                <a16:creationId xmlns:a16="http://schemas.microsoft.com/office/drawing/2014/main" id="{DC3F3CA5-5359-4440-93BA-4BCEDD1FA4FC}"/>
              </a:ext>
            </a:extLst>
          </p:cNvPr>
          <p:cNvGrpSpPr>
            <a:grpSpLocks/>
          </p:cNvGrpSpPr>
          <p:nvPr/>
        </p:nvGrpSpPr>
        <p:grpSpPr bwMode="auto">
          <a:xfrm>
            <a:off x="352331" y="1311999"/>
            <a:ext cx="9361488" cy="5153025"/>
            <a:chOff x="192" y="1016"/>
            <a:chExt cx="5897" cy="3142"/>
          </a:xfrm>
        </p:grpSpPr>
        <p:sp>
          <p:nvSpPr>
            <p:cNvPr id="19460" name="Line 4">
              <a:extLst>
                <a:ext uri="{FF2B5EF4-FFF2-40B4-BE49-F238E27FC236}">
                  <a16:creationId xmlns:a16="http://schemas.microsoft.com/office/drawing/2014/main" id="{526C5065-DD57-464E-92E8-13DB3CE67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" y="1016"/>
              <a:ext cx="0" cy="24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1" name="Line 5">
              <a:extLst>
                <a:ext uri="{FF2B5EF4-FFF2-40B4-BE49-F238E27FC236}">
                  <a16:creationId xmlns:a16="http://schemas.microsoft.com/office/drawing/2014/main" id="{343D63C3-A561-4A30-8108-4C8F193D7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4" y="3424"/>
              <a:ext cx="438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2" name="Line 6">
              <a:extLst>
                <a:ext uri="{FF2B5EF4-FFF2-40B4-BE49-F238E27FC236}">
                  <a16:creationId xmlns:a16="http://schemas.microsoft.com/office/drawing/2014/main" id="{6EB63B7A-87CB-4149-BD09-ACC1C18A6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5" y="1551"/>
              <a:ext cx="112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3" name="Line 7">
              <a:extLst>
                <a:ext uri="{FF2B5EF4-FFF2-40B4-BE49-F238E27FC236}">
                  <a16:creationId xmlns:a16="http://schemas.microsoft.com/office/drawing/2014/main" id="{279ABC9D-B57E-48C0-B801-DD0EFF533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" y="1551"/>
              <a:ext cx="12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4" name="Text Box 8">
              <a:extLst>
                <a:ext uri="{FF2B5EF4-FFF2-40B4-BE49-F238E27FC236}">
                  <a16:creationId xmlns:a16="http://schemas.microsoft.com/office/drawing/2014/main" id="{2F4EB808-B6CA-4DB5-A673-2487B8D98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" y="1618"/>
              <a:ext cx="1503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rgbClr val="FF3300"/>
                  </a:solidFill>
                  <a:latin typeface="Arial" panose="020B0604020202020204" pitchFamily="34" charset="0"/>
                </a:rPr>
                <a:t>Кислотность</a:t>
              </a:r>
            </a:p>
          </p:txBody>
        </p:sp>
        <p:sp>
          <p:nvSpPr>
            <p:cNvPr id="19465" name="Text Box 9">
              <a:extLst>
                <a:ext uri="{FF2B5EF4-FFF2-40B4-BE49-F238E27FC236}">
                  <a16:creationId xmlns:a16="http://schemas.microsoft.com/office/drawing/2014/main" id="{56D63839-E4F9-42A5-B0F1-AF09164F3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" y="1614"/>
              <a:ext cx="1504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Щелочность</a:t>
              </a:r>
            </a:p>
          </p:txBody>
        </p:sp>
        <p:sp>
          <p:nvSpPr>
            <p:cNvPr id="19466" name="Text Box 10">
              <a:extLst>
                <a:ext uri="{FF2B5EF4-FFF2-40B4-BE49-F238E27FC236}">
                  <a16:creationId xmlns:a16="http://schemas.microsoft.com/office/drawing/2014/main" id="{C01860BB-36D2-4E31-82C9-B3A62202D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016"/>
              <a:ext cx="627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r>
                <a:rPr lang="ru-RU" altLang="ru-RU" sz="2000" b="1">
                  <a:latin typeface="Times New Roman" panose="02020603050405020304" pitchFamily="18" charset="0"/>
                </a:rPr>
                <a:t>Кон-центрация ионов, г/л</a:t>
              </a:r>
            </a:p>
          </p:txBody>
        </p:sp>
        <p:sp>
          <p:nvSpPr>
            <p:cNvPr id="19467" name="Text Box 11">
              <a:extLst>
                <a:ext uri="{FF2B5EF4-FFF2-40B4-BE49-F238E27FC236}">
                  <a16:creationId xmlns:a16="http://schemas.microsoft.com/office/drawing/2014/main" id="{F946EA34-BE46-488C-98C3-4E47ABFEC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" y="3492"/>
              <a:ext cx="62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r>
                <a:rPr lang="ru-RU" altLang="ru-RU" sz="2400" b="1">
                  <a:latin typeface="Times New Roman" panose="02020603050405020304" pitchFamily="18" charset="0"/>
                </a:rPr>
                <a:t>рН</a:t>
              </a:r>
            </a:p>
          </p:txBody>
        </p:sp>
        <p:sp>
          <p:nvSpPr>
            <p:cNvPr id="19468" name="Text Box 12">
              <a:extLst>
                <a:ext uri="{FF2B5EF4-FFF2-40B4-BE49-F238E27FC236}">
                  <a16:creationId xmlns:a16="http://schemas.microsoft.com/office/drawing/2014/main" id="{BAA4D004-DE3B-419D-A66E-6713E14DD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3504"/>
              <a:ext cx="501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400" b="1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9469" name="Freeform 15">
              <a:extLst>
                <a:ext uri="{FF2B5EF4-FFF2-40B4-BE49-F238E27FC236}">
                  <a16:creationId xmlns:a16="http://schemas.microsoft.com/office/drawing/2014/main" id="{3EF4CE1B-A6B0-4EB1-B422-320E3A9E3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086"/>
              <a:ext cx="3394" cy="2330"/>
            </a:xfrm>
            <a:custGeom>
              <a:avLst/>
              <a:gdLst>
                <a:gd name="T0" fmla="*/ 0 w 3900"/>
                <a:gd name="T1" fmla="*/ 0 h 5018"/>
                <a:gd name="T2" fmla="*/ 914 w 3900"/>
                <a:gd name="T3" fmla="*/ 1950 h 5018"/>
                <a:gd name="T4" fmla="*/ 3394 w 3900"/>
                <a:gd name="T5" fmla="*/ 2278 h 50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0" h="5018">
                  <a:moveTo>
                    <a:pt x="0" y="0"/>
                  </a:moveTo>
                  <a:cubicBezTo>
                    <a:pt x="175" y="700"/>
                    <a:pt x="400" y="3382"/>
                    <a:pt x="1050" y="4200"/>
                  </a:cubicBezTo>
                  <a:cubicBezTo>
                    <a:pt x="1700" y="5018"/>
                    <a:pt x="3306" y="4758"/>
                    <a:pt x="3900" y="4905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Freeform 16">
              <a:extLst>
                <a:ext uri="{FF2B5EF4-FFF2-40B4-BE49-F238E27FC236}">
                  <a16:creationId xmlns:a16="http://schemas.microsoft.com/office/drawing/2014/main" id="{80718B0C-6A88-4175-B737-723891174B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9" y="1083"/>
              <a:ext cx="3394" cy="2331"/>
            </a:xfrm>
            <a:custGeom>
              <a:avLst/>
              <a:gdLst>
                <a:gd name="T0" fmla="*/ 0 w 3900"/>
                <a:gd name="T1" fmla="*/ 0 h 5018"/>
                <a:gd name="T2" fmla="*/ 914 w 3900"/>
                <a:gd name="T3" fmla="*/ 1951 h 5018"/>
                <a:gd name="T4" fmla="*/ 3394 w 3900"/>
                <a:gd name="T5" fmla="*/ 2279 h 50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0" h="5018">
                  <a:moveTo>
                    <a:pt x="0" y="0"/>
                  </a:moveTo>
                  <a:cubicBezTo>
                    <a:pt x="175" y="700"/>
                    <a:pt x="400" y="3382"/>
                    <a:pt x="1050" y="4200"/>
                  </a:cubicBezTo>
                  <a:cubicBezTo>
                    <a:pt x="1700" y="5018"/>
                    <a:pt x="3306" y="4758"/>
                    <a:pt x="3900" y="490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Rectangle 17">
              <a:extLst>
                <a:ext uri="{FF2B5EF4-FFF2-40B4-BE49-F238E27FC236}">
                  <a16:creationId xmlns:a16="http://schemas.microsoft.com/office/drawing/2014/main" id="{7D9F23B9-04A9-4AC3-B055-6DA3C8EF3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104"/>
              <a:ext cx="74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[OH</a:t>
              </a:r>
              <a:r>
                <a:rPr lang="ru-RU" altLang="ru-RU" sz="2400" b="1" baseline="30000">
                  <a:solidFill>
                    <a:schemeClr val="accent2"/>
                  </a:solidFill>
                  <a:latin typeface="Arial" panose="020B0604020202020204" pitchFamily="34" charset="0"/>
                </a:rPr>
                <a:t>-</a:t>
              </a: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19472" name="Rectangle 18">
              <a:extLst>
                <a:ext uri="{FF2B5EF4-FFF2-40B4-BE49-F238E27FC236}">
                  <a16:creationId xmlns:a16="http://schemas.microsoft.com/office/drawing/2014/main" id="{EE36FF6F-AD58-4DCD-8EC0-24DCD3A31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1104"/>
              <a:ext cx="619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[H</a:t>
              </a:r>
              <a:r>
                <a:rPr lang="ru-RU" altLang="ru-RU" sz="2400" b="1" baseline="30000" dirty="0">
                  <a:solidFill>
                    <a:srgbClr val="FF3300"/>
                  </a:solidFill>
                  <a:latin typeface="Arial" panose="020B0604020202020204" pitchFamily="34" charset="0"/>
                </a:rPr>
                <a:t>+</a:t>
              </a:r>
              <a:r>
                <a:rPr lang="ru-RU" altLang="ru-RU" sz="2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19473" name="Line 19">
              <a:extLst>
                <a:ext uri="{FF2B5EF4-FFF2-40B4-BE49-F238E27FC236}">
                  <a16:creationId xmlns:a16="http://schemas.microsoft.com/office/drawing/2014/main" id="{706971F7-B308-4C5B-9DAF-C1A62BCDD0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8" y="1029"/>
              <a:ext cx="0" cy="240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Rectangle 20">
              <a:extLst>
                <a:ext uri="{FF2B5EF4-FFF2-40B4-BE49-F238E27FC236}">
                  <a16:creationId xmlns:a16="http://schemas.microsoft.com/office/drawing/2014/main" id="{2F1F0DD6-4290-4F0B-B232-D87A7408E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2112"/>
              <a:ext cx="1378" cy="71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400">
                  <a:solidFill>
                    <a:schemeClr val="bg1"/>
                  </a:solidFill>
                  <a:latin typeface="Arial" panose="020B0604020202020204" pitchFamily="34" charset="0"/>
                </a:rPr>
                <a:t>Нейтральная среда</a:t>
              </a:r>
            </a:p>
            <a:p>
              <a:pPr algn="ctr"/>
              <a:r>
                <a:rPr lang="ru-RU" altLang="ru-RU" sz="2400">
                  <a:solidFill>
                    <a:schemeClr val="bg1"/>
                  </a:solidFill>
                  <a:latin typeface="Arial" panose="020B0604020202020204" pitchFamily="34" charset="0"/>
                </a:rPr>
                <a:t>Н</a:t>
              </a:r>
              <a:r>
                <a:rPr lang="ru-RU" altLang="ru-RU" sz="2400" baseline="30000">
                  <a:solidFill>
                    <a:schemeClr val="bg1"/>
                  </a:solidFill>
                  <a:latin typeface="Arial" panose="020B0604020202020204" pitchFamily="34" charset="0"/>
                </a:rPr>
                <a:t>+</a:t>
              </a:r>
              <a:r>
                <a:rPr lang="ru-RU" altLang="ru-RU" sz="2400">
                  <a:solidFill>
                    <a:schemeClr val="bg1"/>
                  </a:solidFill>
                  <a:latin typeface="Arial" panose="020B0604020202020204" pitchFamily="34" charset="0"/>
                </a:rPr>
                <a:t>=ОН</a:t>
              </a:r>
              <a:r>
                <a:rPr lang="ru-RU" altLang="ru-RU" sz="2400" baseline="30000">
                  <a:solidFill>
                    <a:schemeClr val="bg1"/>
                  </a:solidFill>
                  <a:latin typeface="Arial" panose="020B0604020202020204" pitchFamily="34" charset="0"/>
                </a:rPr>
                <a:t>-</a:t>
              </a:r>
              <a:endParaRPr lang="ru-RU" altLang="ru-RU" sz="24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5" name="Text Box 21">
              <a:extLst>
                <a:ext uri="{FF2B5EF4-FFF2-40B4-BE49-F238E27FC236}">
                  <a16:creationId xmlns:a16="http://schemas.microsoft.com/office/drawing/2014/main" id="{EDC42029-F822-45B8-9B34-CD5EC5E7B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792"/>
              <a:ext cx="580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ru-RU" sz="2000">
                  <a:latin typeface="Arial" panose="020B0604020202020204" pitchFamily="34" charset="0"/>
                </a:rPr>
                <a:t>Зависимость концентрации активных ионов в растворах с различным показателем pH.</a:t>
              </a:r>
            </a:p>
          </p:txBody>
        </p:sp>
        <p:sp>
          <p:nvSpPr>
            <p:cNvPr id="19476" name="Text Box 22">
              <a:extLst>
                <a:ext uri="{FF2B5EF4-FFF2-40B4-BE49-F238E27FC236}">
                  <a16:creationId xmlns:a16="http://schemas.microsoft.com/office/drawing/2014/main" id="{5972B770-E441-4B63-B280-2366F783C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504"/>
              <a:ext cx="501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400" b="1"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9477" name="Text Box 23">
              <a:extLst>
                <a:ext uri="{FF2B5EF4-FFF2-40B4-BE49-F238E27FC236}">
                  <a16:creationId xmlns:a16="http://schemas.microsoft.com/office/drawing/2014/main" id="{807C153D-205A-4315-BCA7-61948F54F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504"/>
              <a:ext cx="501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400" b="1">
                  <a:latin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03B3B0-0D79-4B14-BFEF-66AFBDD997A8}"/>
              </a:ext>
            </a:extLst>
          </p:cNvPr>
          <p:cNvSpPr/>
          <p:nvPr/>
        </p:nvSpPr>
        <p:spPr>
          <a:xfrm>
            <a:off x="6927755" y="3055584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Нарушение процесса воспроизводства рыб и земноводных;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Комплексное воздействие на растения;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Увеличение коррозии конструкционных материалов;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Разрушение архитектурных сооружений;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Усиление подвижности тяжёлых металлов в почве;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dirty="0">
                <a:latin typeface="Arial" panose="020B0604020202020204" pitchFamily="34" charset="0"/>
              </a:rPr>
              <a:t>Усиление </a:t>
            </a:r>
            <a:r>
              <a:rPr lang="ru-RU" altLang="ru-RU" sz="1400" dirty="0" err="1">
                <a:latin typeface="Arial" panose="020B0604020202020204" pitchFamily="34" charset="0"/>
              </a:rPr>
              <a:t>эвтрофикации</a:t>
            </a:r>
            <a:r>
              <a:rPr lang="ru-RU" altLang="ru-RU" sz="1400" dirty="0">
                <a:latin typeface="Arial" panose="020B0604020202020204" pitchFamily="34" charset="0"/>
              </a:rPr>
              <a:t> водоёмов…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8FCC2BD-A1EA-4CBD-8431-FB4448365DE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28800" y="381000"/>
            <a:ext cx="84201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СМОГ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BF1F4DC-756D-465B-BB88-E244EBCCA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525" y="1401024"/>
            <a:ext cx="6108259" cy="348784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dirty="0">
                <a:latin typeface="Arial" charset="0"/>
              </a:rPr>
              <a:t>   </a:t>
            </a:r>
            <a:r>
              <a:rPr lang="ru-RU" altLang="ru-RU" sz="2400" dirty="0">
                <a:latin typeface="Arial" charset="0"/>
              </a:rPr>
              <a:t>Сильное загрязнение воздуха, характеризующееся снижением прозрачности атмосферы и образованием вторичных загрязнителей.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1100" dirty="0">
              <a:latin typeface="Arial" charset="0"/>
            </a:endParaRP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/>
                </a:solidFill>
                <a:latin typeface="Arial" charset="0"/>
              </a:rPr>
              <a:t>Лондонского типа (влажный)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/>
                </a:solidFill>
                <a:latin typeface="Arial" charset="0"/>
              </a:rPr>
              <a:t>Лос-Анджелесского типа (фотохимический)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2320CB-35DF-4B80-9D67-060355B1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303" y="1401024"/>
            <a:ext cx="617389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2400" dirty="0">
                <a:latin typeface="Arial" charset="0"/>
              </a:rPr>
              <a:t>Выбросы оксидов серы и азота, сажи;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2400" dirty="0">
                <a:latin typeface="Arial" charset="0"/>
              </a:rPr>
              <a:t>Высокая влажность воздуха (туман);</a:t>
            </a:r>
          </a:p>
          <a:p>
            <a:pPr>
              <a:lnSpc>
                <a:spcPct val="90000"/>
              </a:lnSpc>
              <a:defRPr/>
            </a:pPr>
            <a:endParaRPr lang="ru-RU" altLang="ru-RU" sz="2400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ru-RU" altLang="ru-RU" sz="2400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altLang="ru-RU" sz="2400" dirty="0">
                <a:latin typeface="Arial" charset="0"/>
              </a:rPr>
              <a:t>Серная и азотная кислоты.</a:t>
            </a:r>
          </a:p>
          <a:p>
            <a:pPr>
              <a:lnSpc>
                <a:spcPct val="90000"/>
              </a:lnSpc>
              <a:defRPr/>
            </a:pPr>
            <a:endParaRPr lang="ru-RU" altLang="ru-RU" sz="24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" charset="0"/>
              </a:rPr>
              <a:t>   В 1952 г. в Лондоне за две недели смога погибли около 4000 человек.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B99F4E3-CA2F-440C-A276-3FF2E50FE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414" y="2154347"/>
            <a:ext cx="2819400" cy="990600"/>
          </a:xfrm>
          <a:prstGeom prst="downArrow">
            <a:avLst>
              <a:gd name="adj1" fmla="val 34009"/>
              <a:gd name="adj2" fmla="val 37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C9BCD41-82F6-4684-BE20-DE6EF275F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34824"/>
            <a:ext cx="579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4400" b="1" dirty="0">
                <a:latin typeface="Arial" panose="020B0604020202020204" pitchFamily="34" charset="0"/>
              </a:rPr>
              <a:t>NO</a:t>
            </a:r>
            <a:r>
              <a:rPr lang="en-US" altLang="ru-RU" sz="4400" b="1" baseline="-25000" dirty="0">
                <a:latin typeface="Arial" panose="020B0604020202020204" pitchFamily="34" charset="0"/>
              </a:rPr>
              <a:t>2</a:t>
            </a:r>
            <a:r>
              <a:rPr lang="en-US" altLang="ru-RU" sz="4400" b="1" dirty="0">
                <a:latin typeface="Arial" panose="020B0604020202020204" pitchFamily="34" charset="0"/>
              </a:rPr>
              <a:t> + </a:t>
            </a:r>
            <a:r>
              <a:rPr lang="en-US" altLang="ru-RU" sz="44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altLang="ru-RU" sz="4400" b="1" i="1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</a:t>
            </a:r>
            <a:r>
              <a:rPr lang="en-US" altLang="ru-RU" sz="4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400" b="1" dirty="0">
                <a:latin typeface="Arial" panose="020B0604020202020204" pitchFamily="34" charset="0"/>
              </a:rPr>
              <a:t> </a:t>
            </a:r>
            <a:r>
              <a:rPr lang="en-US" altLang="ru-RU" sz="4400" b="1" dirty="0">
                <a:latin typeface="Arial" panose="020B0604020202020204" pitchFamily="34" charset="0"/>
                <a:sym typeface="Symbol" panose="05050102010706020507" pitchFamily="18" charset="2"/>
              </a:rPr>
              <a:t> NO + O</a:t>
            </a:r>
            <a:endParaRPr lang="ru-RU" altLang="ru-RU" sz="4400" b="1" dirty="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D225A49-8907-4BC6-A7CC-FF379927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725" y="4915659"/>
            <a:ext cx="55927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альдегиды</a:t>
            </a:r>
            <a:r>
              <a:rPr lang="ru-RU" altLang="ru-RU" sz="36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,</a:t>
            </a:r>
            <a:r>
              <a:rPr lang="ru-RU" altLang="ru-RU" sz="3600" b="1" dirty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кетоны, ПАН, Озон</a:t>
            </a:r>
            <a:endParaRPr lang="ru-RU" altLang="ru-RU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B30AF95-665E-4B59-9233-8D796B3ECD6A}"/>
              </a:ext>
            </a:extLst>
          </p:cNvPr>
          <p:cNvSpPr/>
          <p:nvPr/>
        </p:nvSpPr>
        <p:spPr>
          <a:xfrm>
            <a:off x="5713303" y="5412192"/>
            <a:ext cx="139423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6DECEF-0E46-4ABB-979C-4FC4EBC0C7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274639"/>
            <a:ext cx="8915400" cy="70643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FF3300"/>
                </a:solidFill>
              </a:rPr>
              <a:t>Смог в Пекине</a:t>
            </a:r>
          </a:p>
        </p:txBody>
      </p:sp>
      <p:pic>
        <p:nvPicPr>
          <p:cNvPr id="26627" name="Picture 5" descr="20140118-china_smog">
            <a:extLst>
              <a:ext uri="{FF2B5EF4-FFF2-40B4-BE49-F238E27FC236}">
                <a16:creationId xmlns:a16="http://schemas.microsoft.com/office/drawing/2014/main" id="{7A311DB3-F088-4621-9006-4A2D0E06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908051"/>
            <a:ext cx="5257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20140118-anti_smog">
            <a:extLst>
              <a:ext uri="{FF2B5EF4-FFF2-40B4-BE49-F238E27FC236}">
                <a16:creationId xmlns:a16="http://schemas.microsoft.com/office/drawing/2014/main" id="{20702144-DA8A-43AF-8558-CB0D03F9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860801"/>
            <a:ext cx="5257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9">
            <a:extLst>
              <a:ext uri="{FF2B5EF4-FFF2-40B4-BE49-F238E27FC236}">
                <a16:creationId xmlns:a16="http://schemas.microsoft.com/office/drawing/2014/main" id="{5C043776-6194-4290-8DBF-D4270C900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1268413"/>
            <a:ext cx="3241675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Существенный вклад в формирование смога вносят угольные электростанции, которые нужны развивающейся экономике Китая. Каждый день в Поднебесной вводится в эксплуатацию одна электростанция. </a:t>
            </a:r>
          </a:p>
          <a:p>
            <a:pPr eaLnBrk="1" hangingPunct="1">
              <a:spcBef>
                <a:spcPct val="50000"/>
              </a:spcBef>
            </a:pPr>
            <a:endParaRPr lang="ru-RU" altLang="ru-RU"/>
          </a:p>
          <a:p>
            <a:pPr eaLnBrk="1" hangingPunct="1">
              <a:spcBef>
                <a:spcPct val="50000"/>
              </a:spcBef>
            </a:pPr>
            <a:endParaRPr lang="ru-RU" altLang="ru-RU"/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Для того, чтобы вытащить жителей Пекина из депрессивного состояния власти города на центральной площади установили огромный экран, на котором жители могут увидеть долгожданное солнце.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20CC964-D1F4-4C8F-AE64-74A86056D3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95400" y="304800"/>
            <a:ext cx="9372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Смог в Лос-Анджелесе (1970-е)</a:t>
            </a:r>
          </a:p>
        </p:txBody>
      </p:sp>
      <p:pic>
        <p:nvPicPr>
          <p:cNvPr id="29699" name="Picture 3" descr="smog">
            <a:extLst>
              <a:ext uri="{FF2B5EF4-FFF2-40B4-BE49-F238E27FC236}">
                <a16:creationId xmlns:a16="http://schemas.microsoft.com/office/drawing/2014/main" id="{42F61F02-3868-4C51-B049-2161D940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9372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6277A5F-8A93-4598-8F5A-AFC0D9FCD1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04800"/>
            <a:ext cx="8420100" cy="14478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Методы борьбы с загрязнением воздуха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179AD6F-9416-43EC-9C10-9A92C2ABE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8300" y="2103439"/>
            <a:ext cx="8915400" cy="4022725"/>
          </a:xfrm>
        </p:spPr>
        <p:txBody>
          <a:bodyPr/>
          <a:lstStyle/>
          <a:p>
            <a:r>
              <a:rPr lang="ru-RU" altLang="ru-RU">
                <a:latin typeface="Arial" panose="020B0604020202020204" pitchFamily="34" charset="0"/>
              </a:rPr>
              <a:t>Предупредительные методы (наиболее приоритетны, т.к. устраняют саму проблему);</a:t>
            </a:r>
          </a:p>
          <a:p>
            <a:r>
              <a:rPr lang="ru-RU" altLang="ru-RU">
                <a:latin typeface="Arial" panose="020B0604020202020204" pitchFamily="34" charset="0"/>
              </a:rPr>
              <a:t>Методы очистки выбросов;</a:t>
            </a:r>
          </a:p>
          <a:p>
            <a:r>
              <a:rPr lang="ru-RU" altLang="ru-RU">
                <a:latin typeface="Arial" panose="020B0604020202020204" pitchFamily="34" charset="0"/>
              </a:rPr>
              <a:t>Методы очистки воздуха (зелёные насаждения – единственный эффективный метод).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B5BFFAD-CB42-4D64-A458-3AFB917C99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274638"/>
            <a:ext cx="8915400" cy="9144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Предупредительные методы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F92C866-CA62-450E-BBE8-0CAA73AD5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981200"/>
            <a:ext cx="9296400" cy="4114800"/>
          </a:xfrm>
        </p:spPr>
        <p:txBody>
          <a:bodyPr/>
          <a:lstStyle/>
          <a:p>
            <a:r>
              <a:rPr lang="ru-RU" altLang="ru-RU" sz="2800">
                <a:latin typeface="Arial" panose="020B0604020202020204" pitchFamily="34" charset="0"/>
              </a:rPr>
              <a:t>Малоотходные и безотходные технологии;</a:t>
            </a:r>
          </a:p>
          <a:p>
            <a:r>
              <a:rPr lang="ru-RU" altLang="ru-RU" sz="2800">
                <a:latin typeface="Arial" panose="020B0604020202020204" pitchFamily="34" charset="0"/>
              </a:rPr>
              <a:t>Совершенствование рабочих процессов существующего оборудования;</a:t>
            </a:r>
          </a:p>
          <a:p>
            <a:r>
              <a:rPr lang="ru-RU" altLang="ru-RU" sz="2800">
                <a:latin typeface="Arial" panose="020B0604020202020204" pitchFamily="34" charset="0"/>
              </a:rPr>
              <a:t>Энергосбережение и альтернативные источники энергии;</a:t>
            </a:r>
          </a:p>
          <a:p>
            <a:r>
              <a:rPr lang="ru-RU" altLang="ru-RU" sz="2800">
                <a:latin typeface="Arial" panose="020B0604020202020204" pitchFamily="34" charset="0"/>
              </a:rPr>
              <a:t>Внедрение экологически безопасных материалов;</a:t>
            </a:r>
          </a:p>
          <a:p>
            <a:r>
              <a:rPr lang="ru-RU" altLang="ru-RU" sz="2800">
                <a:latin typeface="Arial" panose="020B0604020202020204" pitchFamily="34" charset="0"/>
              </a:rPr>
              <a:t>Повышение культуры производства и управления;</a:t>
            </a:r>
          </a:p>
          <a:p>
            <a:r>
              <a:rPr lang="ru-RU" altLang="ru-RU" sz="2800">
                <a:latin typeface="Arial" panose="020B0604020202020204" pitchFamily="34" charset="0"/>
              </a:rPr>
              <a:t>Оптимизация режимов работы оборудования…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3CD4162-B38A-4445-A1AC-58FD8CA174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5000" y="457200"/>
            <a:ext cx="8420100" cy="7620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Методы очистки выбросов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26BEC945-45CB-43FB-9634-3FC219061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752600"/>
            <a:ext cx="3810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Очистка от твёрдых частиц и аэрозолей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0683E8E9-1FB3-47C1-8E7D-4BB46C6D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676401"/>
            <a:ext cx="26670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Очистка от газообразных веществ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B971D265-56DC-4237-BB61-9F3FB90B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00400"/>
            <a:ext cx="1752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8000"/>
                </a:solidFill>
                <a:latin typeface="Arial" panose="020B0604020202020204" pitchFamily="34" charset="0"/>
              </a:rPr>
              <a:t>Сухие методы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92E33FBB-6128-469E-B4A6-28A3FA73A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00400"/>
            <a:ext cx="18288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8000"/>
                </a:solidFill>
                <a:latin typeface="Arial" panose="020B0604020202020204" pitchFamily="34" charset="0"/>
              </a:rPr>
              <a:t>Мокрые методы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D20CEB61-CFF1-431F-B5CC-960F11BDF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14800"/>
            <a:ext cx="28194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Абсорбция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Адсорбция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Нейтрализация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BCBDD6BC-3A61-4DFF-8D21-85A78941A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1"/>
            <a:ext cx="2590800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Центробежные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Фильтрация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Электро-  фильтрация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364BB1C5-E205-4A22-9B7B-8E13D5788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572000"/>
            <a:ext cx="2362200" cy="137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Скрубберный процесс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>
                <a:latin typeface="Arial" panose="020B0604020202020204" pitchFamily="34" charset="0"/>
              </a:rPr>
              <a:t> Барботаж</a:t>
            </a:r>
          </a:p>
        </p:txBody>
      </p:sp>
      <p:cxnSp>
        <p:nvCxnSpPr>
          <p:cNvPr id="6155" name="AutoShape 11">
            <a:extLst>
              <a:ext uri="{FF2B5EF4-FFF2-40B4-BE49-F238E27FC236}">
                <a16:creationId xmlns:a16="http://schemas.microsoft.com/office/drawing/2014/main" id="{3DC0C0C1-5AD2-40D8-AD8A-DBD19D9255D4}"/>
              </a:ext>
            </a:extLst>
          </p:cNvPr>
          <p:cNvCxnSpPr>
            <a:cxnSpLocks noChangeShapeType="1"/>
            <a:stCxn id="6148" idx="2"/>
            <a:endCxn id="6150" idx="0"/>
          </p:cNvCxnSpPr>
          <p:nvPr/>
        </p:nvCxnSpPr>
        <p:spPr bwMode="auto">
          <a:xfrm flipH="1">
            <a:off x="2705100" y="2584450"/>
            <a:ext cx="1333500" cy="6159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6" name="AutoShape 12">
            <a:extLst>
              <a:ext uri="{FF2B5EF4-FFF2-40B4-BE49-F238E27FC236}">
                <a16:creationId xmlns:a16="http://schemas.microsoft.com/office/drawing/2014/main" id="{B3BAEA77-D46D-4BE3-A7DE-3C55C04EC9EA}"/>
              </a:ext>
            </a:extLst>
          </p:cNvPr>
          <p:cNvCxnSpPr>
            <a:cxnSpLocks noChangeShapeType="1"/>
            <a:stCxn id="6148" idx="2"/>
            <a:endCxn id="6151" idx="0"/>
          </p:cNvCxnSpPr>
          <p:nvPr/>
        </p:nvCxnSpPr>
        <p:spPr bwMode="auto">
          <a:xfrm>
            <a:off x="4038600" y="2584450"/>
            <a:ext cx="1524000" cy="6159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7" name="AutoShape 13">
            <a:extLst>
              <a:ext uri="{FF2B5EF4-FFF2-40B4-BE49-F238E27FC236}">
                <a16:creationId xmlns:a16="http://schemas.microsoft.com/office/drawing/2014/main" id="{C6274703-5100-4B43-ADB8-4E1E07CB1BEF}"/>
              </a:ext>
            </a:extLst>
          </p:cNvPr>
          <p:cNvCxnSpPr>
            <a:cxnSpLocks noChangeShapeType="1"/>
            <a:stCxn id="6150" idx="2"/>
            <a:endCxn id="6153" idx="0"/>
          </p:cNvCxnSpPr>
          <p:nvPr/>
        </p:nvCxnSpPr>
        <p:spPr bwMode="auto">
          <a:xfrm flipH="1">
            <a:off x="2667000" y="4032250"/>
            <a:ext cx="38100" cy="5397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8" name="AutoShape 14">
            <a:extLst>
              <a:ext uri="{FF2B5EF4-FFF2-40B4-BE49-F238E27FC236}">
                <a16:creationId xmlns:a16="http://schemas.microsoft.com/office/drawing/2014/main" id="{B252EE39-905C-4B96-AC78-7C7A808BCB04}"/>
              </a:ext>
            </a:extLst>
          </p:cNvPr>
          <p:cNvCxnSpPr>
            <a:cxnSpLocks noChangeShapeType="1"/>
            <a:stCxn id="6151" idx="2"/>
            <a:endCxn id="6154" idx="0"/>
          </p:cNvCxnSpPr>
          <p:nvPr/>
        </p:nvCxnSpPr>
        <p:spPr bwMode="auto">
          <a:xfrm>
            <a:off x="5562600" y="4032250"/>
            <a:ext cx="190500" cy="5397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9" name="AutoShape 15">
            <a:extLst>
              <a:ext uri="{FF2B5EF4-FFF2-40B4-BE49-F238E27FC236}">
                <a16:creationId xmlns:a16="http://schemas.microsoft.com/office/drawing/2014/main" id="{E3405563-B78E-4CF8-A505-3850DF78E54D}"/>
              </a:ext>
            </a:extLst>
          </p:cNvPr>
          <p:cNvCxnSpPr>
            <a:cxnSpLocks noChangeShapeType="1"/>
            <a:stCxn id="6149" idx="2"/>
            <a:endCxn id="6152" idx="0"/>
          </p:cNvCxnSpPr>
          <p:nvPr/>
        </p:nvCxnSpPr>
        <p:spPr bwMode="auto">
          <a:xfrm>
            <a:off x="9334500" y="2873376"/>
            <a:ext cx="0" cy="12414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60" name="Line 16">
            <a:extLst>
              <a:ext uri="{FF2B5EF4-FFF2-40B4-BE49-F238E27FC236}">
                <a16:creationId xmlns:a16="http://schemas.microsoft.com/office/drawing/2014/main" id="{CA8985F1-C0E4-49F0-B2DE-D00B0085DA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143000"/>
            <a:ext cx="2057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1" name="Line 17">
            <a:extLst>
              <a:ext uri="{FF2B5EF4-FFF2-40B4-BE49-F238E27FC236}">
                <a16:creationId xmlns:a16="http://schemas.microsoft.com/office/drawing/2014/main" id="{3B298855-AC7E-416D-8A5B-481D85F11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43000"/>
            <a:ext cx="3276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7406DF1-DB61-4FA0-BC10-C58845B64D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5000" y="381000"/>
            <a:ext cx="8420100" cy="762000"/>
          </a:xfrm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Нейтрализация</a:t>
            </a:r>
          </a:p>
        </p:txBody>
      </p:sp>
      <p:grpSp>
        <p:nvGrpSpPr>
          <p:cNvPr id="10262" name="Group 22">
            <a:extLst>
              <a:ext uri="{FF2B5EF4-FFF2-40B4-BE49-F238E27FC236}">
                <a16:creationId xmlns:a16="http://schemas.microsoft.com/office/drawing/2014/main" id="{2D969640-56A9-4084-8326-CE23D841803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295400"/>
            <a:ext cx="9220200" cy="4648200"/>
            <a:chOff x="384" y="816"/>
            <a:chExt cx="5286" cy="2784"/>
          </a:xfrm>
        </p:grpSpPr>
        <p:sp>
          <p:nvSpPr>
            <p:cNvPr id="10244" name="Rectangle 4">
              <a:extLst>
                <a:ext uri="{FF2B5EF4-FFF2-40B4-BE49-F238E27FC236}">
                  <a16:creationId xmlns:a16="http://schemas.microsoft.com/office/drawing/2014/main" id="{EF01ADC5-4B79-40A6-9A71-B6B99809C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" y="1575"/>
              <a:ext cx="2085" cy="9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5" name="Rectangle 5" descr="Темный горизонтальный">
              <a:extLst>
                <a:ext uri="{FF2B5EF4-FFF2-40B4-BE49-F238E27FC236}">
                  <a16:creationId xmlns:a16="http://schemas.microsoft.com/office/drawing/2014/main" id="{D3AE065C-E5F7-4DE3-BDDB-BD9D6D92E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575"/>
              <a:ext cx="672" cy="948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99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6" name="Rectangle 6" descr="Темный горизонтальный">
              <a:extLst>
                <a:ext uri="{FF2B5EF4-FFF2-40B4-BE49-F238E27FC236}">
                  <a16:creationId xmlns:a16="http://schemas.microsoft.com/office/drawing/2014/main" id="{BB88297D-697D-4B01-8EFC-3E9F9D676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1575"/>
              <a:ext cx="583" cy="948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99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7" name="Rectangle 7">
              <a:extLst>
                <a:ext uri="{FF2B5EF4-FFF2-40B4-BE49-F238E27FC236}">
                  <a16:creationId xmlns:a16="http://schemas.microsoft.com/office/drawing/2014/main" id="{68321648-570C-4FCF-945E-7DFF642DF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" y="1809"/>
              <a:ext cx="313" cy="4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8" name="Rectangle 8">
              <a:extLst>
                <a:ext uri="{FF2B5EF4-FFF2-40B4-BE49-F238E27FC236}">
                  <a16:creationId xmlns:a16="http://schemas.microsoft.com/office/drawing/2014/main" id="{A197F577-96CC-4BA9-B6A0-BA72C3771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" y="1849"/>
              <a:ext cx="314" cy="4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9" name="Rectangle 9">
              <a:extLst>
                <a:ext uri="{FF2B5EF4-FFF2-40B4-BE49-F238E27FC236}">
                  <a16:creationId xmlns:a16="http://schemas.microsoft.com/office/drawing/2014/main" id="{67B620E9-178D-4C00-93F3-42B3C882D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417"/>
              <a:ext cx="209" cy="1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0" name="Line 10">
              <a:extLst>
                <a:ext uri="{FF2B5EF4-FFF2-40B4-BE49-F238E27FC236}">
                  <a16:creationId xmlns:a16="http://schemas.microsoft.com/office/drawing/2014/main" id="{034ABF24-FB82-40A8-AFBA-DD12B566B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1" y="2049"/>
              <a:ext cx="522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1" name="Line 11">
              <a:extLst>
                <a:ext uri="{FF2B5EF4-FFF2-40B4-BE49-F238E27FC236}">
                  <a16:creationId xmlns:a16="http://schemas.microsoft.com/office/drawing/2014/main" id="{C454877C-7879-4870-98CA-327E10379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0" y="1338"/>
              <a:ext cx="1" cy="31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2" name="Line 12">
              <a:extLst>
                <a:ext uri="{FF2B5EF4-FFF2-40B4-BE49-F238E27FC236}">
                  <a16:creationId xmlns:a16="http://schemas.microsoft.com/office/drawing/2014/main" id="{E284FD27-34BF-4A0E-A4D3-C744142B3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2049"/>
              <a:ext cx="522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3" name="Line 13">
              <a:extLst>
                <a:ext uri="{FF2B5EF4-FFF2-40B4-BE49-F238E27FC236}">
                  <a16:creationId xmlns:a16="http://schemas.microsoft.com/office/drawing/2014/main" id="{0849307F-CDA9-4C22-BEF4-905A0755D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812"/>
              <a:ext cx="41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Line 14">
              <a:extLst>
                <a:ext uri="{FF2B5EF4-FFF2-40B4-BE49-F238E27FC236}">
                  <a16:creationId xmlns:a16="http://schemas.microsoft.com/office/drawing/2014/main" id="{54D2191E-D7CE-496A-A10F-741DAA735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049"/>
              <a:ext cx="41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5" name="Line 15">
              <a:extLst>
                <a:ext uri="{FF2B5EF4-FFF2-40B4-BE49-F238E27FC236}">
                  <a16:creationId xmlns:a16="http://schemas.microsoft.com/office/drawing/2014/main" id="{5CD61D67-5D73-45A8-A3F2-F03B86307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85"/>
              <a:ext cx="41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6" name="AutoShape 16">
              <a:extLst>
                <a:ext uri="{FF2B5EF4-FFF2-40B4-BE49-F238E27FC236}">
                  <a16:creationId xmlns:a16="http://schemas.microsoft.com/office/drawing/2014/main" id="{D08D661A-5801-435E-BDE1-8D2230E34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2759"/>
              <a:ext cx="1621" cy="541"/>
            </a:xfrm>
            <a:prstGeom prst="borderCallout2">
              <a:avLst>
                <a:gd name="adj1" fmla="val 85398"/>
                <a:gd name="adj2" fmla="val 102963"/>
                <a:gd name="adj3" fmla="val 85398"/>
                <a:gd name="adj4" fmla="val 110671"/>
                <a:gd name="adj5" fmla="val -58412"/>
                <a:gd name="adj6" fmla="val 118259"/>
              </a:avLst>
            </a:prstGeom>
            <a:noFill/>
            <a:ln w="28575">
              <a:solidFill>
                <a:schemeClr val="tx1"/>
              </a:solidFill>
              <a:miter lim="800000"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600" b="1">
                  <a:latin typeface="Arial" panose="020B0604020202020204" pitchFamily="34" charset="0"/>
                </a:rPr>
                <a:t>Камера с катализатором (</a:t>
              </a:r>
              <a:r>
                <a:rPr lang="ru-RU" altLang="ru-RU" sz="1600" b="1">
                  <a:solidFill>
                    <a:schemeClr val="accent2"/>
                  </a:solidFill>
                  <a:latin typeface="Arial" panose="020B0604020202020204" pitchFamily="34" charset="0"/>
                </a:rPr>
                <a:t>родий</a:t>
              </a:r>
              <a:r>
                <a:rPr lang="ru-RU" altLang="ru-RU" sz="1600" b="1">
                  <a:latin typeface="Arial" panose="020B0604020202020204" pitchFamily="34" charset="0"/>
                </a:rPr>
                <a:t>) для нейтрализации NOx</a:t>
              </a:r>
            </a:p>
          </p:txBody>
        </p:sp>
        <p:sp>
          <p:nvSpPr>
            <p:cNvPr id="10257" name="AutoShape 17">
              <a:extLst>
                <a:ext uri="{FF2B5EF4-FFF2-40B4-BE49-F238E27FC236}">
                  <a16:creationId xmlns:a16="http://schemas.microsoft.com/office/drawing/2014/main" id="{4ADC89D2-0360-4136-A36E-FCF7B4898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" y="2688"/>
              <a:ext cx="1708" cy="912"/>
            </a:xfrm>
            <a:prstGeom prst="borderCallout2">
              <a:avLst>
                <a:gd name="adj1" fmla="val 8662"/>
                <a:gd name="adj2" fmla="val -2810"/>
                <a:gd name="adj3" fmla="val 8662"/>
                <a:gd name="adj4" fmla="val -23421"/>
                <a:gd name="adj5" fmla="val -26755"/>
                <a:gd name="adj6" fmla="val -23421"/>
              </a:avLst>
            </a:prstGeom>
            <a:noFill/>
            <a:ln w="28575">
              <a:solidFill>
                <a:schemeClr val="tx1"/>
              </a:solidFill>
              <a:miter lim="800000"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b="1">
                  <a:latin typeface="Arial" panose="020B0604020202020204" pitchFamily="34" charset="0"/>
                </a:rPr>
                <a:t>Камера с катализатором для нейтрализации СО (</a:t>
              </a:r>
              <a:r>
                <a:rPr lang="ru-RU" altLang="ru-RU" b="1">
                  <a:solidFill>
                    <a:schemeClr val="accent2"/>
                  </a:solidFill>
                  <a:latin typeface="Arial" panose="020B0604020202020204" pitchFamily="34" charset="0"/>
                </a:rPr>
                <a:t>платина</a:t>
              </a:r>
              <a:r>
                <a:rPr lang="ru-RU" altLang="ru-RU" b="1">
                  <a:latin typeface="Arial" panose="020B0604020202020204" pitchFamily="34" charset="0"/>
                </a:rPr>
                <a:t>) и углеводородов (</a:t>
              </a:r>
              <a:r>
                <a:rPr lang="ru-RU" altLang="ru-RU" b="1">
                  <a:solidFill>
                    <a:schemeClr val="accent2"/>
                  </a:solidFill>
                  <a:latin typeface="Arial" panose="020B0604020202020204" pitchFamily="34" charset="0"/>
                </a:rPr>
                <a:t>палладий</a:t>
              </a:r>
              <a:r>
                <a:rPr lang="ru-RU" altLang="ru-RU" b="1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0258" name="AutoShape 18">
              <a:extLst>
                <a:ext uri="{FF2B5EF4-FFF2-40B4-BE49-F238E27FC236}">
                  <a16:creationId xmlns:a16="http://schemas.microsoft.com/office/drawing/2014/main" id="{B93DDD6C-C126-4AF1-8FF7-717A53F44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816"/>
              <a:ext cx="1533" cy="596"/>
            </a:xfrm>
            <a:prstGeom prst="borderCallout2">
              <a:avLst>
                <a:gd name="adj1" fmla="val 13255"/>
                <a:gd name="adj2" fmla="val -3130"/>
                <a:gd name="adj3" fmla="val 13255"/>
                <a:gd name="adj4" fmla="val -11287"/>
                <a:gd name="adj5" fmla="val 87583"/>
                <a:gd name="adj6" fmla="val -1931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b="1">
                  <a:latin typeface="Arial" panose="020B0604020202020204" pitchFamily="34" charset="0"/>
                </a:rPr>
                <a:t>Подача дополнительного воздуха</a:t>
              </a:r>
            </a:p>
          </p:txBody>
        </p:sp>
        <p:sp>
          <p:nvSpPr>
            <p:cNvPr id="10259" name="AutoShape 19">
              <a:extLst>
                <a:ext uri="{FF2B5EF4-FFF2-40B4-BE49-F238E27FC236}">
                  <a16:creationId xmlns:a16="http://schemas.microsoft.com/office/drawing/2014/main" id="{CAC87E24-28FF-417E-AF07-2A2FD44A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632"/>
              <a:ext cx="912" cy="231"/>
            </a:xfrm>
            <a:prstGeom prst="borderCallout2">
              <a:avLst>
                <a:gd name="adj1" fmla="val 65801"/>
                <a:gd name="adj2" fmla="val 105264"/>
                <a:gd name="adj3" fmla="val 65801"/>
                <a:gd name="adj4" fmla="val 112829"/>
                <a:gd name="adj5" fmla="val 176190"/>
                <a:gd name="adj6" fmla="val 120505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600" b="1">
                  <a:latin typeface="Arial" panose="020B0604020202020204" pitchFamily="34" charset="0"/>
                </a:rPr>
                <a:t>Впуск ОГ</a:t>
              </a:r>
            </a:p>
          </p:txBody>
        </p:sp>
        <p:sp>
          <p:nvSpPr>
            <p:cNvPr id="10260" name="AutoShape 20">
              <a:extLst>
                <a:ext uri="{FF2B5EF4-FFF2-40B4-BE49-F238E27FC236}">
                  <a16:creationId xmlns:a16="http://schemas.microsoft.com/office/drawing/2014/main" id="{CF863085-5FD9-4EA7-AC59-7383B8E6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1702"/>
              <a:ext cx="851" cy="218"/>
            </a:xfrm>
            <a:prstGeom prst="borderCallout2">
              <a:avLst>
                <a:gd name="adj1" fmla="val 36241"/>
                <a:gd name="adj2" fmla="val -5639"/>
                <a:gd name="adj3" fmla="val 36241"/>
                <a:gd name="adj4" fmla="val -14218"/>
                <a:gd name="adj5" fmla="val 159176"/>
                <a:gd name="adj6" fmla="val -2256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600" b="1">
                  <a:latin typeface="Arial" panose="020B0604020202020204" pitchFamily="34" charset="0"/>
                </a:rPr>
                <a:t>Выпуск ОГ</a:t>
              </a:r>
            </a:p>
          </p:txBody>
        </p:sp>
      </p:grpSp>
      <p:sp>
        <p:nvSpPr>
          <p:cNvPr id="10261" name="Text Box 21">
            <a:extLst>
              <a:ext uri="{FF2B5EF4-FFF2-40B4-BE49-F238E27FC236}">
                <a16:creationId xmlns:a16="http://schemas.microsoft.com/office/drawing/2014/main" id="{C8C1E78E-4DCC-4DE9-95E3-9DE9EF437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722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</a:pPr>
            <a:r>
              <a:rPr lang="ru-RU" altLang="ru-RU" b="1">
                <a:latin typeface="Arial" panose="020B0604020202020204" pitchFamily="34" charset="0"/>
              </a:rPr>
              <a:t>Схема работы двухкамерного трехкомпонентного нейтрализатора ОГ ДВС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B654B8D1-0477-4D53-9F2F-A936DAC31EA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333375"/>
            <a:ext cx="7772400" cy="1366838"/>
          </a:xfrm>
        </p:spPr>
        <p:txBody>
          <a:bodyPr/>
          <a:lstStyle/>
          <a:p>
            <a:r>
              <a:rPr lang="ru-RU" altLang="ru-RU" sz="2400">
                <a:solidFill>
                  <a:srgbClr val="CC3300"/>
                </a:solidFill>
              </a:rPr>
              <a:t>Эксперимент  по созданию искусственной биосферы «Биосфера-2» в пустыне Аризона (США) в 1991 – 1994 годах окончился неудачей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A7056246-8074-4E6E-85D2-AA37AECC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34" y="1919312"/>
            <a:ext cx="5227266" cy="468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348DEFA-E04C-4147-A07F-70BA5E34403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-210844" y="4738695"/>
            <a:ext cx="6984506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r"/>
            <a:r>
              <a:rPr lang="ru-RU" altLang="ru-RU" sz="2400" dirty="0">
                <a:solidFill>
                  <a:srgbClr val="CC3300"/>
                </a:solidFill>
              </a:rPr>
              <a:t>«Только здесь мы почувствовали, насколько зависим от окружающей природы. Если не будет деревьев — нам нечем будет дышать, если вода загрязнится — нам нечего будет пить»</a:t>
            </a:r>
            <a:r>
              <a:rPr lang="ru-RU" altLang="ru-RU" sz="4000" dirty="0"/>
              <a:t>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7C6AB53-B9C1-4C17-A808-075AA99C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4" y="1435887"/>
            <a:ext cx="3257856" cy="24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C73FF-5562-4DEA-B70F-BDDBC176E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90" y="1919312"/>
            <a:ext cx="3540444" cy="26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>
            <a:extLst>
              <a:ext uri="{FF2B5EF4-FFF2-40B4-BE49-F238E27FC236}">
                <a16:creationId xmlns:a16="http://schemas.microsoft.com/office/drawing/2014/main" id="{152AB805-07EE-4A1C-AF40-8E95463102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>
                <a:solidFill>
                  <a:srgbClr val="CC3300"/>
                </a:solidFill>
              </a:rPr>
              <a:t>Система избирательной каталитической нейтрализации </a:t>
            </a:r>
            <a:r>
              <a:rPr lang="en-US" altLang="ru-RU" sz="4000">
                <a:solidFill>
                  <a:srgbClr val="CC3300"/>
                </a:solidFill>
              </a:rPr>
              <a:t>SCR</a:t>
            </a:r>
            <a:endParaRPr lang="ru-RU" altLang="ru-RU" sz="4000">
              <a:solidFill>
                <a:srgbClr val="CC3300"/>
              </a:solidFill>
            </a:endParaRPr>
          </a:p>
        </p:txBody>
      </p:sp>
      <p:pic>
        <p:nvPicPr>
          <p:cNvPr id="43013" name="Picture 5" descr="VHSO SCR Katalysatorsystem">
            <a:extLst>
              <a:ext uri="{FF2B5EF4-FFF2-40B4-BE49-F238E27FC236}">
                <a16:creationId xmlns:a16="http://schemas.microsoft.com/office/drawing/2014/main" id="{5DE5A22C-C4F2-41B7-B1C2-888D6C3D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08" y="1728851"/>
            <a:ext cx="8449705" cy="44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Нейтрализатор с подогревом Siemens">
            <a:extLst>
              <a:ext uri="{FF2B5EF4-FFF2-40B4-BE49-F238E27FC236}">
                <a16:creationId xmlns:a16="http://schemas.microsoft.com/office/drawing/2014/main" id="{68DD83BD-1FDB-49E8-8FEA-16BB66AC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1" y="1728851"/>
            <a:ext cx="3267653" cy="21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talyst2">
            <a:extLst>
              <a:ext uri="{FF2B5EF4-FFF2-40B4-BE49-F238E27FC236}">
                <a16:creationId xmlns:a16="http://schemas.microsoft.com/office/drawing/2014/main" id="{CAD59F7C-58BE-40A4-8E81-A4FD88D1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2" y="3991147"/>
            <a:ext cx="3267653" cy="20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4DAC7C9-5F54-4D2A-B5D2-B3BE5CC7F3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401978"/>
            <a:ext cx="8420100" cy="744537"/>
          </a:xfrm>
        </p:spPr>
        <p:txBody>
          <a:bodyPr/>
          <a:lstStyle/>
          <a:p>
            <a:r>
              <a:rPr lang="ru-RU" altLang="ru-RU" sz="4000" b="0" dirty="0">
                <a:solidFill>
                  <a:srgbClr val="CC3300"/>
                </a:solidFill>
                <a:latin typeface="Arial" panose="020B0604020202020204" pitchFamily="34" charset="0"/>
              </a:rPr>
              <a:t>Нормирование выбросов АТС Правила № 83 ЕЭК ООН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435F1261-6C7A-45C0-8DED-1AB6C7D8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469765"/>
            <a:ext cx="907415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</a:t>
            </a:r>
            <a:r>
              <a:rPr lang="ru-RU" altLang="ru-RU" sz="2200" dirty="0" err="1">
                <a:latin typeface="Arial" panose="020B0604020202020204" pitchFamily="34" charset="0"/>
              </a:rPr>
              <a:t>пробеговых</a:t>
            </a:r>
            <a:r>
              <a:rPr lang="ru-RU" altLang="ru-RU" sz="2200" dirty="0">
                <a:latin typeface="Arial" panose="020B0604020202020204" pitchFamily="34" charset="0"/>
              </a:rPr>
              <a:t> выбросов;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концентрации СО на холостом ходу;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выбросов картерных газов;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выбросов СН в результате испарения топлива из системы питания при суточном «дыхании» и «горячем насыщении»;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надёжности систем снижения токсичности ОГ на заданном пробеге (80000 – 100000 км);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Определение </a:t>
            </a:r>
            <a:r>
              <a:rPr lang="ru-RU" altLang="ru-RU" sz="2200" dirty="0" err="1">
                <a:latin typeface="Arial" panose="020B0604020202020204" pitchFamily="34" charset="0"/>
              </a:rPr>
              <a:t>пробеговых</a:t>
            </a:r>
            <a:r>
              <a:rPr lang="ru-RU" altLang="ru-RU" sz="2200" dirty="0">
                <a:latin typeface="Arial" panose="020B0604020202020204" pitchFamily="34" charset="0"/>
              </a:rPr>
              <a:t> выбросов СО и СН после запуска холодного двигателя при низкой температуре воздуха (-7</a:t>
            </a:r>
            <a:r>
              <a:rPr lang="ru-RU" altLang="ru-RU" sz="2200" baseline="30000" dirty="0">
                <a:latin typeface="Arial" panose="020B0604020202020204" pitchFamily="34" charset="0"/>
              </a:rPr>
              <a:t>О</a:t>
            </a:r>
            <a:r>
              <a:rPr lang="ru-RU" altLang="ru-RU" sz="2200" dirty="0">
                <a:latin typeface="Arial" panose="020B0604020202020204" pitchFamily="34" charset="0"/>
              </a:rPr>
              <a:t>С);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200" dirty="0">
                <a:latin typeface="Arial" panose="020B0604020202020204" pitchFamily="34" charset="0"/>
              </a:rPr>
              <a:t>Проверка работоспособности бортовой диагностической системы.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A1A0C99-55F2-4B12-A4AF-C9BCC8F8AC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81000"/>
            <a:ext cx="84201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Состав гидросферы</a:t>
            </a:r>
          </a:p>
        </p:txBody>
      </p:sp>
      <p:grpSp>
        <p:nvGrpSpPr>
          <p:cNvPr id="4099" name="Group 15">
            <a:extLst>
              <a:ext uri="{FF2B5EF4-FFF2-40B4-BE49-F238E27FC236}">
                <a16:creationId xmlns:a16="http://schemas.microsoft.com/office/drawing/2014/main" id="{DE845318-6B55-48F9-86B4-8144A03984C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209800"/>
            <a:ext cx="8763000" cy="3657600"/>
            <a:chOff x="576" y="1392"/>
            <a:chExt cx="5520" cy="2160"/>
          </a:xfrm>
        </p:grpSpPr>
        <p:sp>
          <p:nvSpPr>
            <p:cNvPr id="4100" name="Rectangle 4">
              <a:extLst>
                <a:ext uri="{FF2B5EF4-FFF2-40B4-BE49-F238E27FC236}">
                  <a16:creationId xmlns:a16="http://schemas.microsoft.com/office/drawing/2014/main" id="{2BB91E80-B154-49A0-B798-10F0DF547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392"/>
              <a:ext cx="2208" cy="212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01" name="Rectangle 5">
              <a:extLst>
                <a:ext uri="{FF2B5EF4-FFF2-40B4-BE49-F238E27FC236}">
                  <a16:creationId xmlns:a16="http://schemas.microsoft.com/office/drawing/2014/main" id="{9C1AA8F2-27CD-4D60-A2A9-755EBC9A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" y="3186"/>
              <a:ext cx="368" cy="33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6080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02" name="Rectangle 6">
              <a:extLst>
                <a:ext uri="{FF2B5EF4-FFF2-40B4-BE49-F238E27FC236}">
                  <a16:creationId xmlns:a16="http://schemas.microsoft.com/office/drawing/2014/main" id="{0E5E372C-46AD-4849-A7CC-D88E4A187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351"/>
              <a:ext cx="183" cy="165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3540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03" name="Rectangle 7">
              <a:extLst>
                <a:ext uri="{FF2B5EF4-FFF2-40B4-BE49-F238E27FC236}">
                  <a16:creationId xmlns:a16="http://schemas.microsoft.com/office/drawing/2014/main" id="{EACCF4CA-26F7-4E82-860D-FAF374F70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3434"/>
              <a:ext cx="92" cy="82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4" name="Rectangle 8">
              <a:extLst>
                <a:ext uri="{FF2B5EF4-FFF2-40B4-BE49-F238E27FC236}">
                  <a16:creationId xmlns:a16="http://schemas.microsoft.com/office/drawing/2014/main" id="{97FE511B-E0F7-4C23-83A0-BF0586277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3434"/>
              <a:ext cx="92" cy="82"/>
            </a:xfrm>
            <a:prstGeom prst="rect">
              <a:avLst/>
            </a:prstGeom>
            <a:solidFill>
              <a:srgbClr val="0099FF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0099FF"/>
              </a:extrusionClr>
              <a:contourClr>
                <a:srgbClr val="0099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05" name="Text Box 9">
              <a:extLst>
                <a:ext uri="{FF2B5EF4-FFF2-40B4-BE49-F238E27FC236}">
                  <a16:creationId xmlns:a16="http://schemas.microsoft.com/office/drawing/2014/main" id="{4AFFEBB4-0B7A-4BEE-95AA-83E5F81518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112"/>
              <a:ext cx="1287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1 322 000 000 км</a:t>
              </a:r>
              <a:r>
                <a:rPr lang="ru-RU" altLang="ru-RU" sz="1600" b="1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endParaRPr lang="ru-RU" altLang="ru-RU" sz="1600" b="1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Мировой океан</a:t>
              </a: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(97,2 %)</a:t>
              </a:r>
            </a:p>
          </p:txBody>
        </p:sp>
        <p:sp>
          <p:nvSpPr>
            <p:cNvPr id="4106" name="AutoShape 10">
              <a:extLst>
                <a:ext uri="{FF2B5EF4-FFF2-40B4-BE49-F238E27FC236}">
                  <a16:creationId xmlns:a16="http://schemas.microsoft.com/office/drawing/2014/main" id="{9F986038-5E26-40B9-9F8C-60FC79515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1536"/>
              <a:ext cx="1149" cy="358"/>
            </a:xfrm>
            <a:prstGeom prst="borderCallout2">
              <a:avLst>
                <a:gd name="adj1" fmla="val 28847"/>
                <a:gd name="adj2" fmla="val -6667"/>
                <a:gd name="adj3" fmla="val 28847"/>
                <a:gd name="adj4" fmla="val -14833"/>
                <a:gd name="adj5" fmla="val 411537"/>
                <a:gd name="adj6" fmla="val -2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29 200 000 км</a:t>
              </a:r>
              <a:r>
                <a:rPr lang="ru-RU" altLang="ru-RU" sz="1600" b="1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endParaRPr lang="ru-RU" altLang="ru-RU" sz="1600" b="1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Ледники (2,15%)</a:t>
              </a:r>
            </a:p>
          </p:txBody>
        </p:sp>
        <p:sp>
          <p:nvSpPr>
            <p:cNvPr id="4107" name="AutoShape 11">
              <a:extLst>
                <a:ext uri="{FF2B5EF4-FFF2-40B4-BE49-F238E27FC236}">
                  <a16:creationId xmlns:a16="http://schemas.microsoft.com/office/drawing/2014/main" id="{BC456558-A010-42EB-82C4-83418204D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" y="2031"/>
              <a:ext cx="1455" cy="413"/>
            </a:xfrm>
            <a:prstGeom prst="borderCallout2">
              <a:avLst>
                <a:gd name="adj1" fmla="val 17435"/>
                <a:gd name="adj2" fmla="val -3301"/>
                <a:gd name="adj3" fmla="val 17435"/>
                <a:gd name="adj4" fmla="val -11477"/>
                <a:gd name="adj5" fmla="val 290074"/>
                <a:gd name="adj6" fmla="val -2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8 637 000 км</a:t>
              </a:r>
              <a:r>
                <a:rPr lang="ru-RU" altLang="ru-RU" sz="1600" b="1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endParaRPr lang="ru-RU" altLang="ru-RU" sz="1600" b="1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Грунтовые (0,625%)</a:t>
              </a:r>
            </a:p>
          </p:txBody>
        </p:sp>
        <p:sp>
          <p:nvSpPr>
            <p:cNvPr id="4108" name="AutoShape 12">
              <a:extLst>
                <a:ext uri="{FF2B5EF4-FFF2-40B4-BE49-F238E27FC236}">
                  <a16:creationId xmlns:a16="http://schemas.microsoft.com/office/drawing/2014/main" id="{C97BC723-2773-4F31-A746-128AE086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" y="2526"/>
              <a:ext cx="1571" cy="413"/>
            </a:xfrm>
            <a:prstGeom prst="borderCallout2">
              <a:avLst>
                <a:gd name="adj1" fmla="val 17435"/>
                <a:gd name="adj2" fmla="val -3056"/>
                <a:gd name="adj3" fmla="val 17435"/>
                <a:gd name="adj4" fmla="val -13495"/>
                <a:gd name="adj5" fmla="val 208231"/>
                <a:gd name="adj6" fmla="val -2438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1100">
                  <a:latin typeface="Times New Roman" panose="02020603050405020304" pitchFamily="18" charset="0"/>
                </a:rPr>
                <a:t> </a:t>
              </a:r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230 250 км</a:t>
              </a:r>
              <a:r>
                <a:rPr lang="ru-RU" altLang="ru-RU" sz="1600" b="1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endParaRPr lang="ru-RU" altLang="ru-RU" sz="1600" b="1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Реки и озера (0,017%)</a:t>
              </a:r>
            </a:p>
          </p:txBody>
        </p:sp>
        <p:sp>
          <p:nvSpPr>
            <p:cNvPr id="4109" name="AutoShape 13">
              <a:extLst>
                <a:ext uri="{FF2B5EF4-FFF2-40B4-BE49-F238E27FC236}">
                  <a16:creationId xmlns:a16="http://schemas.microsoft.com/office/drawing/2014/main" id="{A49F6308-DAD1-4DFA-A162-5991207EA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3021"/>
              <a:ext cx="1099" cy="531"/>
            </a:xfrm>
            <a:prstGeom prst="borderCallout2">
              <a:avLst>
                <a:gd name="adj1" fmla="val 13560"/>
                <a:gd name="adj2" fmla="val -4366"/>
                <a:gd name="adj3" fmla="val 13560"/>
                <a:gd name="adj4" fmla="val -12829"/>
                <a:gd name="adj5" fmla="val 75144"/>
                <a:gd name="adj6" fmla="val -2156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13 000 км</a:t>
              </a:r>
              <a:r>
                <a:rPr lang="ru-RU" altLang="ru-RU" sz="1600" b="1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  <a:endParaRPr lang="ru-RU" altLang="ru-RU" sz="1600" b="1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altLang="ru-RU" sz="1600" b="1">
                  <a:solidFill>
                    <a:schemeClr val="bg2"/>
                  </a:solidFill>
                  <a:latin typeface="Arial" panose="020B0604020202020204" pitchFamily="34" charset="0"/>
                </a:rPr>
                <a:t>Атмосфера (0,001%)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60D0EF-00BC-4F13-A447-5CF4AEF4DE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85950" y="304800"/>
            <a:ext cx="84201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0">
                <a:solidFill>
                  <a:srgbClr val="CC3300"/>
                </a:solidFill>
                <a:latin typeface="Arial" charset="0"/>
              </a:rPr>
              <a:t>Показатели качества воды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A46716A-3C50-4C6E-A9DC-FBDD0505A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9372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b="1">
                <a:cs typeface="Times New Roman" pitchFamily="18" charset="0"/>
              </a:rPr>
              <a:t>содержание плавающих примесей и взвешенных веществ</a:t>
            </a:r>
            <a:r>
              <a:rPr lang="ru-RU" altLang="ru-RU" b="1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органолептические свойства (запах, вкус, цвет);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т</a:t>
            </a:r>
            <a:r>
              <a:rPr lang="ru-RU" altLang="ru-RU" b="1">
                <a:cs typeface="Times New Roman" pitchFamily="18" charset="0"/>
              </a:rPr>
              <a:t>емпература</a:t>
            </a:r>
            <a:r>
              <a:rPr lang="ru-RU" altLang="ru-RU" b="1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>
                <a:cs typeface="Times New Roman" pitchFamily="18" charset="0"/>
              </a:rPr>
              <a:t>кислотность (значение pH)</a:t>
            </a:r>
            <a:r>
              <a:rPr lang="ru-RU" altLang="ru-RU" b="1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содержание растворённого кислорода;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состав и концентрации минеральных веществ;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содержание органических веществ;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/>
              <a:t>состав и концентрации токсичных веществ…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3">
            <a:extLst>
              <a:ext uri="{FF2B5EF4-FFF2-40B4-BE49-F238E27FC236}">
                <a16:creationId xmlns:a16="http://schemas.microsoft.com/office/drawing/2014/main" id="{5173CC6D-22FE-418C-B26B-9F42578FB79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381000"/>
            <a:ext cx="8991600" cy="6248400"/>
            <a:chOff x="336" y="240"/>
            <a:chExt cx="5664" cy="3456"/>
          </a:xfrm>
        </p:grpSpPr>
        <p:sp>
          <p:nvSpPr>
            <p:cNvPr id="13315" name="Text Box 3">
              <a:extLst>
                <a:ext uri="{FF2B5EF4-FFF2-40B4-BE49-F238E27FC236}">
                  <a16:creationId xmlns:a16="http://schemas.microsoft.com/office/drawing/2014/main" id="{BF384F55-066B-4C23-9700-A8D1E6368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6" y="240"/>
              <a:ext cx="3218" cy="25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rgbClr val="CC3300"/>
                  </a:solidFill>
                  <a:latin typeface="Arial" panose="020B0604020202020204" pitchFamily="34" charset="0"/>
                </a:rPr>
                <a:t>КАТЕГОРИИ ВОДОПОЛЬЗОВАНИЯ</a:t>
              </a:r>
            </a:p>
          </p:txBody>
        </p:sp>
        <p:sp>
          <p:nvSpPr>
            <p:cNvPr id="13316" name="Text Box 4">
              <a:extLst>
                <a:ext uri="{FF2B5EF4-FFF2-40B4-BE49-F238E27FC236}">
                  <a16:creationId xmlns:a16="http://schemas.microsoft.com/office/drawing/2014/main" id="{CF259B9B-28D3-4B58-BAC4-237CDFFCC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845"/>
              <a:ext cx="2317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Использование для нужд населения (1-я категория)</a:t>
              </a:r>
            </a:p>
          </p:txBody>
        </p:sp>
        <p:sp>
          <p:nvSpPr>
            <p:cNvPr id="13317" name="Text Box 5">
              <a:extLst>
                <a:ext uri="{FF2B5EF4-FFF2-40B4-BE49-F238E27FC236}">
                  <a16:creationId xmlns:a16="http://schemas.microsoft.com/office/drawing/2014/main" id="{ED159371-3630-4C52-9483-7B5B07247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" y="845"/>
              <a:ext cx="3218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Использование для целей рыбного хозяйства (2-я категория)</a:t>
              </a:r>
            </a:p>
          </p:txBody>
        </p:sp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id="{57E53871-1044-480C-9EE4-B72B00FCB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" y="1622"/>
              <a:ext cx="1931" cy="77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Хозяйственно-питьевое и для предприятий пищевой промышленности</a:t>
              </a:r>
            </a:p>
          </p:txBody>
        </p:sp>
        <p:sp>
          <p:nvSpPr>
            <p:cNvPr id="13319" name="Text Box 7">
              <a:extLst>
                <a:ext uri="{FF2B5EF4-FFF2-40B4-BE49-F238E27FC236}">
                  <a16:creationId xmlns:a16="http://schemas.microsoft.com/office/drawing/2014/main" id="{427066A4-9129-424E-8D4D-5D8D8C3D5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" y="2573"/>
              <a:ext cx="1931" cy="51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Культурно-бытовое (купание, спорт, отдых)</a:t>
              </a:r>
            </a:p>
          </p:txBody>
        </p:sp>
        <p:sp>
          <p:nvSpPr>
            <p:cNvPr id="13320" name="Text Box 8">
              <a:extLst>
                <a:ext uri="{FF2B5EF4-FFF2-40B4-BE49-F238E27FC236}">
                  <a16:creationId xmlns:a16="http://schemas.microsoft.com/office/drawing/2014/main" id="{7E2994AA-8843-4BD7-97A0-A6D474DB7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1622"/>
              <a:ext cx="2575" cy="77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Места нереста, массового нагула, зимовальных ям; охранные зоны хозяйств для воспроизводства водообитающих организмов</a:t>
              </a:r>
            </a:p>
          </p:txBody>
        </p:sp>
        <p:sp>
          <p:nvSpPr>
            <p:cNvPr id="13321" name="Text Box 9">
              <a:extLst>
                <a:ext uri="{FF2B5EF4-FFF2-40B4-BE49-F238E27FC236}">
                  <a16:creationId xmlns:a16="http://schemas.microsoft.com/office/drawing/2014/main" id="{3E8BB5C1-5590-468C-8D2D-7039D435A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2573"/>
              <a:ext cx="2575" cy="51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Для сохранения и воспроизводства ценных видов рыб</a:t>
              </a:r>
            </a:p>
          </p:txBody>
        </p:sp>
        <p:sp>
          <p:nvSpPr>
            <p:cNvPr id="13322" name="Text Box 10">
              <a:extLst>
                <a:ext uri="{FF2B5EF4-FFF2-40B4-BE49-F238E27FC236}">
                  <a16:creationId xmlns:a16="http://schemas.microsoft.com/office/drawing/2014/main" id="{7571CD72-085F-40A1-ACC7-E72CE489B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3264"/>
              <a:ext cx="2575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Для других рыбохозяйственных целей</a:t>
              </a:r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69A39211-1AE4-4B96-BAEC-B093118AF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6" y="672"/>
              <a:ext cx="30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31215E8A-87C7-4490-A0A8-22356E797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" y="499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5" name="Line 13">
              <a:extLst>
                <a:ext uri="{FF2B5EF4-FFF2-40B4-BE49-F238E27FC236}">
                  <a16:creationId xmlns:a16="http://schemas.microsoft.com/office/drawing/2014/main" id="{6E190154-9BF4-4018-8593-B1A451D6A8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6" y="672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6" name="Line 14">
              <a:extLst>
                <a:ext uri="{FF2B5EF4-FFF2-40B4-BE49-F238E27FC236}">
                  <a16:creationId xmlns:a16="http://schemas.microsoft.com/office/drawing/2014/main" id="{581C2409-A001-4924-97CE-6992F63AC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" y="672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7" name="Line 15">
              <a:extLst>
                <a:ext uri="{FF2B5EF4-FFF2-40B4-BE49-F238E27FC236}">
                  <a16:creationId xmlns:a16="http://schemas.microsoft.com/office/drawing/2014/main" id="{AC451BAD-A200-43FB-8301-15D863F7E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1277"/>
              <a:ext cx="0" cy="15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8" name="Line 16">
              <a:extLst>
                <a:ext uri="{FF2B5EF4-FFF2-40B4-BE49-F238E27FC236}">
                  <a16:creationId xmlns:a16="http://schemas.microsoft.com/office/drawing/2014/main" id="{B0834D90-CB3A-4DF5-86AA-FDD23D673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2832"/>
              <a:ext cx="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29" name="Line 17">
              <a:extLst>
                <a:ext uri="{FF2B5EF4-FFF2-40B4-BE49-F238E27FC236}">
                  <a16:creationId xmlns:a16="http://schemas.microsoft.com/office/drawing/2014/main" id="{05FC177D-2A63-400F-9CE5-0D8687391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2054"/>
              <a:ext cx="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0" name="Line 18">
              <a:extLst>
                <a:ext uri="{FF2B5EF4-FFF2-40B4-BE49-F238E27FC236}">
                  <a16:creationId xmlns:a16="http://schemas.microsoft.com/office/drawing/2014/main" id="{59F2D6D0-97FA-4E02-821E-EE778681C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1277"/>
              <a:ext cx="0" cy="2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Line 19">
              <a:extLst>
                <a:ext uri="{FF2B5EF4-FFF2-40B4-BE49-F238E27FC236}">
                  <a16:creationId xmlns:a16="http://schemas.microsoft.com/office/drawing/2014/main" id="{7912FE4E-12D1-450E-A4AD-DE609ADA1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1968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2" name="Line 20">
              <a:extLst>
                <a:ext uri="{FF2B5EF4-FFF2-40B4-BE49-F238E27FC236}">
                  <a16:creationId xmlns:a16="http://schemas.microsoft.com/office/drawing/2014/main" id="{803B7E2C-8E3E-4E9E-B257-11743A288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2832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3" name="Line 21">
              <a:extLst>
                <a:ext uri="{FF2B5EF4-FFF2-40B4-BE49-F238E27FC236}">
                  <a16:creationId xmlns:a16="http://schemas.microsoft.com/office/drawing/2014/main" id="{4EF28203-6468-4E00-BE7E-4F57F4E6A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3523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>
            <a:extLst>
              <a:ext uri="{FF2B5EF4-FFF2-40B4-BE49-F238E27FC236}">
                <a16:creationId xmlns:a16="http://schemas.microsoft.com/office/drawing/2014/main" id="{15EB73B3-9631-4379-9114-2AD38AD31615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404813"/>
            <a:ext cx="8991600" cy="6248400"/>
            <a:chOff x="336" y="240"/>
            <a:chExt cx="5664" cy="3456"/>
          </a:xfrm>
        </p:grpSpPr>
        <p:sp>
          <p:nvSpPr>
            <p:cNvPr id="14339" name="Text Box 3">
              <a:extLst>
                <a:ext uri="{FF2B5EF4-FFF2-40B4-BE49-F238E27FC236}">
                  <a16:creationId xmlns:a16="http://schemas.microsoft.com/office/drawing/2014/main" id="{8CDCD194-B146-402C-B499-DEF217DD4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6" y="240"/>
              <a:ext cx="3218" cy="25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rgbClr val="CC3300"/>
                  </a:solidFill>
                  <a:latin typeface="Arial" panose="020B0604020202020204" pitchFamily="34" charset="0"/>
                </a:rPr>
                <a:t>Лимитирующий показатель вредности</a:t>
              </a:r>
            </a:p>
          </p:txBody>
        </p:sp>
        <p:sp>
          <p:nvSpPr>
            <p:cNvPr id="14340" name="Text Box 4">
              <a:extLst>
                <a:ext uri="{FF2B5EF4-FFF2-40B4-BE49-F238E27FC236}">
                  <a16:creationId xmlns:a16="http://schemas.microsoft.com/office/drawing/2014/main" id="{36844D1E-B58B-4F4F-AFB4-00156F09A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845"/>
              <a:ext cx="2317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Рыбохозяйственные водоёмы</a:t>
              </a:r>
            </a:p>
          </p:txBody>
        </p:sp>
        <p:sp>
          <p:nvSpPr>
            <p:cNvPr id="14341" name="Text Box 5">
              <a:extLst>
                <a:ext uri="{FF2B5EF4-FFF2-40B4-BE49-F238E27FC236}">
                  <a16:creationId xmlns:a16="http://schemas.microsoft.com/office/drawing/2014/main" id="{7C82B6A2-151F-4B32-A1CA-D6D2DC09B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" y="845"/>
              <a:ext cx="3218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Хозяйственно-питьевые и культурно-бытовые водоёмы</a:t>
              </a:r>
            </a:p>
          </p:txBody>
        </p:sp>
        <p:sp>
          <p:nvSpPr>
            <p:cNvPr id="14342" name="Text Box 6">
              <a:extLst>
                <a:ext uri="{FF2B5EF4-FFF2-40B4-BE49-F238E27FC236}">
                  <a16:creationId xmlns:a16="http://schemas.microsoft.com/office/drawing/2014/main" id="{659DC2E6-8038-40E7-BB56-98EB7D7E2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" y="1622"/>
              <a:ext cx="1931" cy="77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Рыбохозяйственный (опасность для гидробионтов)</a:t>
              </a:r>
            </a:p>
          </p:txBody>
        </p:sp>
        <p:sp>
          <p:nvSpPr>
            <p:cNvPr id="14343" name="Text Box 7">
              <a:extLst>
                <a:ext uri="{FF2B5EF4-FFF2-40B4-BE49-F238E27FC236}">
                  <a16:creationId xmlns:a16="http://schemas.microsoft.com/office/drawing/2014/main" id="{598F7C64-FC6E-45EE-8347-E6DE65A19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" y="2573"/>
              <a:ext cx="1931" cy="51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Токсикологический (токсичность продуктов рыбоводства)</a:t>
              </a:r>
            </a:p>
          </p:txBody>
        </p:sp>
        <p:sp>
          <p:nvSpPr>
            <p:cNvPr id="14344" name="Text Box 8">
              <a:extLst>
                <a:ext uri="{FF2B5EF4-FFF2-40B4-BE49-F238E27FC236}">
                  <a16:creationId xmlns:a16="http://schemas.microsoft.com/office/drawing/2014/main" id="{9C43512F-7EA4-4C02-913C-0093565FA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1622"/>
              <a:ext cx="2575" cy="77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Органолептический</a:t>
              </a:r>
            </a:p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 (изменение вкуса, запаха, цвета воды)</a:t>
              </a:r>
            </a:p>
          </p:txBody>
        </p:sp>
        <p:sp>
          <p:nvSpPr>
            <p:cNvPr id="14345" name="Text Box 9">
              <a:extLst>
                <a:ext uri="{FF2B5EF4-FFF2-40B4-BE49-F238E27FC236}">
                  <a16:creationId xmlns:a16="http://schemas.microsoft.com/office/drawing/2014/main" id="{722021FF-BCC0-47E3-9A0E-0E6C20E7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2573"/>
              <a:ext cx="2575" cy="51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Санитарный (опасность при контактном возействии)</a:t>
              </a:r>
            </a:p>
          </p:txBody>
        </p:sp>
        <p:sp>
          <p:nvSpPr>
            <p:cNvPr id="14346" name="Text Box 10">
              <a:extLst>
                <a:ext uri="{FF2B5EF4-FFF2-40B4-BE49-F238E27FC236}">
                  <a16:creationId xmlns:a16="http://schemas.microsoft.com/office/drawing/2014/main" id="{90C13583-BBB9-4B03-B230-E10B5C02A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3264"/>
              <a:ext cx="2575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Санитарно-токсикологический (токсичность для человека)</a:t>
              </a:r>
            </a:p>
          </p:txBody>
        </p:sp>
        <p:sp>
          <p:nvSpPr>
            <p:cNvPr id="14347" name="Line 11">
              <a:extLst>
                <a:ext uri="{FF2B5EF4-FFF2-40B4-BE49-F238E27FC236}">
                  <a16:creationId xmlns:a16="http://schemas.microsoft.com/office/drawing/2014/main" id="{905216A9-BA3F-4DA2-8605-F17321CAD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6" y="672"/>
              <a:ext cx="30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8" name="Line 12">
              <a:extLst>
                <a:ext uri="{FF2B5EF4-FFF2-40B4-BE49-F238E27FC236}">
                  <a16:creationId xmlns:a16="http://schemas.microsoft.com/office/drawing/2014/main" id="{E64B5277-345B-4BCE-9B81-E06E50EBFA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" y="499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Line 13">
              <a:extLst>
                <a:ext uri="{FF2B5EF4-FFF2-40B4-BE49-F238E27FC236}">
                  <a16:creationId xmlns:a16="http://schemas.microsoft.com/office/drawing/2014/main" id="{CB3085D1-A3FB-418F-89EC-2BF9141C99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6" y="672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Line 14">
              <a:extLst>
                <a:ext uri="{FF2B5EF4-FFF2-40B4-BE49-F238E27FC236}">
                  <a16:creationId xmlns:a16="http://schemas.microsoft.com/office/drawing/2014/main" id="{594923B4-FE3F-417D-BE53-EF2E35763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" y="672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1" name="Line 15">
              <a:extLst>
                <a:ext uri="{FF2B5EF4-FFF2-40B4-BE49-F238E27FC236}">
                  <a16:creationId xmlns:a16="http://schemas.microsoft.com/office/drawing/2014/main" id="{7242B90E-E742-4B02-8A31-C169EBED9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1277"/>
              <a:ext cx="0" cy="15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2" name="Line 16">
              <a:extLst>
                <a:ext uri="{FF2B5EF4-FFF2-40B4-BE49-F238E27FC236}">
                  <a16:creationId xmlns:a16="http://schemas.microsoft.com/office/drawing/2014/main" id="{A8C9D6CF-B07C-4672-8E34-F3DE74A3C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2832"/>
              <a:ext cx="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3" name="Line 17">
              <a:extLst>
                <a:ext uri="{FF2B5EF4-FFF2-40B4-BE49-F238E27FC236}">
                  <a16:creationId xmlns:a16="http://schemas.microsoft.com/office/drawing/2014/main" id="{A193BB6E-E7ED-404B-AD18-ECF08E26C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" y="2054"/>
              <a:ext cx="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4" name="Line 18">
              <a:extLst>
                <a:ext uri="{FF2B5EF4-FFF2-40B4-BE49-F238E27FC236}">
                  <a16:creationId xmlns:a16="http://schemas.microsoft.com/office/drawing/2014/main" id="{17440A2C-B3A2-4446-AB03-4D7D1A30B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1277"/>
              <a:ext cx="0" cy="2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5" name="Line 19">
              <a:extLst>
                <a:ext uri="{FF2B5EF4-FFF2-40B4-BE49-F238E27FC236}">
                  <a16:creationId xmlns:a16="http://schemas.microsoft.com/office/drawing/2014/main" id="{E14D2C68-99DC-4CC4-892A-7C21688D8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1968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6" name="Line 20">
              <a:extLst>
                <a:ext uri="{FF2B5EF4-FFF2-40B4-BE49-F238E27FC236}">
                  <a16:creationId xmlns:a16="http://schemas.microsoft.com/office/drawing/2014/main" id="{B734AE38-9217-487B-81AE-FE260AE49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2832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7" name="Line 21">
              <a:extLst>
                <a:ext uri="{FF2B5EF4-FFF2-40B4-BE49-F238E27FC236}">
                  <a16:creationId xmlns:a16="http://schemas.microsoft.com/office/drawing/2014/main" id="{93ECB925-8DDB-4E32-A8D4-C90E16FD3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3523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9A5901A-0940-4F25-96FC-8CAD7D0F5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304800"/>
            <a:ext cx="84201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Загрязнение водоёмов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3B361CFA-4644-43B4-966C-1B9A8CF1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5001"/>
            <a:ext cx="2971800" cy="847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Органическими веществами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2E882CC2-2F57-4C79-9322-E63D1AB9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905001"/>
            <a:ext cx="2971800" cy="847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Неорганическими веществами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DA964AE9-36AD-4287-889E-812E0BD94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81401"/>
            <a:ext cx="38100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Быстроразрушаемыми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DC621CF8-AA39-4F5A-AD4C-D9D59CD6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1"/>
            <a:ext cx="38100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Трудноразрушаемыми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B2B49569-8987-4FF9-8FFD-56F248E30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429001"/>
            <a:ext cx="29718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Хлоридами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65DFFC7B-18C8-48BB-9D34-8024343B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419601"/>
            <a:ext cx="29718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Биогенами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4BC8C4EF-75CC-4BB4-BB72-534194CD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410201"/>
            <a:ext cx="2971800" cy="847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Arial" panose="020B0604020202020204" pitchFamily="34" charset="0"/>
              </a:rPr>
              <a:t>Тяжёлыми металлами</a:t>
            </a:r>
          </a:p>
        </p:txBody>
      </p:sp>
      <p:cxnSp>
        <p:nvCxnSpPr>
          <p:cNvPr id="17418" name="AutoShape 10">
            <a:extLst>
              <a:ext uri="{FF2B5EF4-FFF2-40B4-BE49-F238E27FC236}">
                <a16:creationId xmlns:a16="http://schemas.microsoft.com/office/drawing/2014/main" id="{7C7B9137-7866-47DC-A15B-D24D015521B8}"/>
              </a:ext>
            </a:extLst>
          </p:cNvPr>
          <p:cNvCxnSpPr>
            <a:cxnSpLocks noChangeShapeType="1"/>
            <a:stCxn id="17410" idx="2"/>
            <a:endCxn id="17411" idx="0"/>
          </p:cNvCxnSpPr>
          <p:nvPr/>
        </p:nvCxnSpPr>
        <p:spPr bwMode="auto">
          <a:xfrm rot="5400000">
            <a:off x="4559300" y="355600"/>
            <a:ext cx="596900" cy="2476500"/>
          </a:xfrm>
          <a:prstGeom prst="bentConnector3">
            <a:avLst>
              <a:gd name="adj1" fmla="val 51065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9" name="AutoShape 11">
            <a:extLst>
              <a:ext uri="{FF2B5EF4-FFF2-40B4-BE49-F238E27FC236}">
                <a16:creationId xmlns:a16="http://schemas.microsoft.com/office/drawing/2014/main" id="{99406080-15E4-46E2-85C5-5F1435A3683F}"/>
              </a:ext>
            </a:extLst>
          </p:cNvPr>
          <p:cNvCxnSpPr>
            <a:cxnSpLocks noChangeShapeType="1"/>
            <a:stCxn id="17410" idx="2"/>
            <a:endCxn id="17412" idx="0"/>
          </p:cNvCxnSpPr>
          <p:nvPr/>
        </p:nvCxnSpPr>
        <p:spPr bwMode="auto">
          <a:xfrm rot="16200000" flipH="1">
            <a:off x="6997700" y="393700"/>
            <a:ext cx="596900" cy="2400300"/>
          </a:xfrm>
          <a:prstGeom prst="bentConnector3">
            <a:avLst>
              <a:gd name="adj1" fmla="val 51065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0" name="AutoShape 12">
            <a:extLst>
              <a:ext uri="{FF2B5EF4-FFF2-40B4-BE49-F238E27FC236}">
                <a16:creationId xmlns:a16="http://schemas.microsoft.com/office/drawing/2014/main" id="{1AE1BFBF-E66D-491A-A713-36434A492DEB}"/>
              </a:ext>
            </a:extLst>
          </p:cNvPr>
          <p:cNvCxnSpPr>
            <a:cxnSpLocks noChangeShapeType="1"/>
            <a:stCxn id="17411" idx="2"/>
            <a:endCxn id="17413" idx="0"/>
          </p:cNvCxnSpPr>
          <p:nvPr/>
        </p:nvCxnSpPr>
        <p:spPr bwMode="auto">
          <a:xfrm>
            <a:off x="3619500" y="2752726"/>
            <a:ext cx="114300" cy="8286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1" name="AutoShape 13">
            <a:extLst>
              <a:ext uri="{FF2B5EF4-FFF2-40B4-BE49-F238E27FC236}">
                <a16:creationId xmlns:a16="http://schemas.microsoft.com/office/drawing/2014/main" id="{8BCB4898-7DBF-4901-B5C4-D26BF8E5A5C4}"/>
              </a:ext>
            </a:extLst>
          </p:cNvPr>
          <p:cNvCxnSpPr>
            <a:cxnSpLocks noChangeShapeType="1"/>
            <a:stCxn id="17413" idx="2"/>
            <a:endCxn id="17414" idx="0"/>
          </p:cNvCxnSpPr>
          <p:nvPr/>
        </p:nvCxnSpPr>
        <p:spPr bwMode="auto">
          <a:xfrm>
            <a:off x="3733800" y="4043066"/>
            <a:ext cx="0" cy="113853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2" name="AutoShape 14">
            <a:extLst>
              <a:ext uri="{FF2B5EF4-FFF2-40B4-BE49-F238E27FC236}">
                <a16:creationId xmlns:a16="http://schemas.microsoft.com/office/drawing/2014/main" id="{01E4510B-FD2F-425B-B564-A03E936EE96C}"/>
              </a:ext>
            </a:extLst>
          </p:cNvPr>
          <p:cNvCxnSpPr>
            <a:cxnSpLocks noChangeShapeType="1"/>
            <a:stCxn id="17412" idx="2"/>
            <a:endCxn id="17415" idx="0"/>
          </p:cNvCxnSpPr>
          <p:nvPr/>
        </p:nvCxnSpPr>
        <p:spPr bwMode="auto">
          <a:xfrm>
            <a:off x="8496300" y="2752726"/>
            <a:ext cx="0" cy="6762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3" name="AutoShape 15">
            <a:extLst>
              <a:ext uri="{FF2B5EF4-FFF2-40B4-BE49-F238E27FC236}">
                <a16:creationId xmlns:a16="http://schemas.microsoft.com/office/drawing/2014/main" id="{6D637427-A11B-4334-9DBD-F3509CB42D65}"/>
              </a:ext>
            </a:extLst>
          </p:cNvPr>
          <p:cNvCxnSpPr>
            <a:cxnSpLocks noChangeShapeType="1"/>
            <a:stCxn id="17415" idx="2"/>
            <a:endCxn id="17416" idx="0"/>
          </p:cNvCxnSpPr>
          <p:nvPr/>
        </p:nvCxnSpPr>
        <p:spPr bwMode="auto">
          <a:xfrm>
            <a:off x="8496300" y="3890666"/>
            <a:ext cx="0" cy="52893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4" name="AutoShape 16">
            <a:extLst>
              <a:ext uri="{FF2B5EF4-FFF2-40B4-BE49-F238E27FC236}">
                <a16:creationId xmlns:a16="http://schemas.microsoft.com/office/drawing/2014/main" id="{714D3FAE-5B9A-4DF1-8866-161D236B607C}"/>
              </a:ext>
            </a:extLst>
          </p:cNvPr>
          <p:cNvCxnSpPr>
            <a:cxnSpLocks noChangeShapeType="1"/>
            <a:stCxn id="17416" idx="2"/>
            <a:endCxn id="17417" idx="0"/>
          </p:cNvCxnSpPr>
          <p:nvPr/>
        </p:nvCxnSpPr>
        <p:spPr bwMode="auto">
          <a:xfrm>
            <a:off x="8496300" y="4881266"/>
            <a:ext cx="0" cy="52893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360D99C-4E7A-4E2B-AB1A-E21CA5850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84201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Экосистема почвы</a:t>
            </a:r>
          </a:p>
        </p:txBody>
      </p:sp>
      <p:grpSp>
        <p:nvGrpSpPr>
          <p:cNvPr id="4101" name="Group 5">
            <a:extLst>
              <a:ext uri="{FF2B5EF4-FFF2-40B4-BE49-F238E27FC236}">
                <a16:creationId xmlns:a16="http://schemas.microsoft.com/office/drawing/2014/main" id="{31902277-9AC1-48E0-B174-C8FEBEE72CC3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276600"/>
            <a:ext cx="3200400" cy="1143000"/>
            <a:chOff x="2016" y="1824"/>
            <a:chExt cx="1872" cy="576"/>
          </a:xfrm>
        </p:grpSpPr>
        <p:sp>
          <p:nvSpPr>
            <p:cNvPr id="4100" name="Oval 4">
              <a:extLst>
                <a:ext uri="{FF2B5EF4-FFF2-40B4-BE49-F238E27FC236}">
                  <a16:creationId xmlns:a16="http://schemas.microsoft.com/office/drawing/2014/main" id="{72C7E104-0526-4CE4-AE8C-8C755B842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" name="Text Box 3">
              <a:extLst>
                <a:ext uri="{FF2B5EF4-FFF2-40B4-BE49-F238E27FC236}">
                  <a16:creationId xmlns:a16="http://schemas.microsoft.com/office/drawing/2014/main" id="{DEB001BE-386B-4279-AB0E-FD50712FD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ПОЧВА</a:t>
              </a:r>
            </a:p>
          </p:txBody>
        </p:sp>
      </p:grpSp>
      <p:grpSp>
        <p:nvGrpSpPr>
          <p:cNvPr id="4102" name="Group 6">
            <a:extLst>
              <a:ext uri="{FF2B5EF4-FFF2-40B4-BE49-F238E27FC236}">
                <a16:creationId xmlns:a16="http://schemas.microsoft.com/office/drawing/2014/main" id="{18506AF2-CB6B-4F41-BDF2-14F2769A6D90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1447801"/>
            <a:ext cx="3200400" cy="1641475"/>
            <a:chOff x="2016" y="1824"/>
            <a:chExt cx="1872" cy="576"/>
          </a:xfrm>
        </p:grpSpPr>
        <p:sp>
          <p:nvSpPr>
            <p:cNvPr id="4103" name="Oval 7">
              <a:extLst>
                <a:ext uri="{FF2B5EF4-FFF2-40B4-BE49-F238E27FC236}">
                  <a16:creationId xmlns:a16="http://schemas.microsoft.com/office/drawing/2014/main" id="{7F1F6369-2ACD-4F55-A9DB-27056B1E0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4" name="Text Box 8">
              <a:extLst>
                <a:ext uri="{FF2B5EF4-FFF2-40B4-BE49-F238E27FC236}">
                  <a16:creationId xmlns:a16="http://schemas.microsoft.com/office/drawing/2014/main" id="{D32A9C13-7592-4A9B-8940-4940EB8BC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Минеральные частицы</a:t>
              </a:r>
            </a:p>
          </p:txBody>
        </p:sp>
      </p:grpSp>
      <p:grpSp>
        <p:nvGrpSpPr>
          <p:cNvPr id="4105" name="Group 9">
            <a:extLst>
              <a:ext uri="{FF2B5EF4-FFF2-40B4-BE49-F238E27FC236}">
                <a16:creationId xmlns:a16="http://schemas.microsoft.com/office/drawing/2014/main" id="{BC56A532-2CAA-463C-A96F-C327E6205F8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752600"/>
            <a:ext cx="2971800" cy="914400"/>
            <a:chOff x="2016" y="1824"/>
            <a:chExt cx="1872" cy="576"/>
          </a:xfrm>
        </p:grpSpPr>
        <p:sp>
          <p:nvSpPr>
            <p:cNvPr id="4106" name="Oval 10">
              <a:extLst>
                <a:ext uri="{FF2B5EF4-FFF2-40B4-BE49-F238E27FC236}">
                  <a16:creationId xmlns:a16="http://schemas.microsoft.com/office/drawing/2014/main" id="{BA2A8C66-92C6-4229-B0A6-6E7AA9A5D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Text Box 11">
              <a:extLst>
                <a:ext uri="{FF2B5EF4-FFF2-40B4-BE49-F238E27FC236}">
                  <a16:creationId xmlns:a16="http://schemas.microsoft.com/office/drawing/2014/main" id="{39F93C91-1D83-4B26-AB21-0000C18A7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Детрит</a:t>
              </a:r>
            </a:p>
          </p:txBody>
        </p:sp>
      </p:grpSp>
      <p:grpSp>
        <p:nvGrpSpPr>
          <p:cNvPr id="4108" name="Group 12">
            <a:extLst>
              <a:ext uri="{FF2B5EF4-FFF2-40B4-BE49-F238E27FC236}">
                <a16:creationId xmlns:a16="http://schemas.microsoft.com/office/drawing/2014/main" id="{664A2599-4F19-47AF-ACE3-90343A1A5F2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3200400" cy="1066800"/>
            <a:chOff x="2016" y="1824"/>
            <a:chExt cx="1872" cy="576"/>
          </a:xfrm>
        </p:grpSpPr>
        <p:sp>
          <p:nvSpPr>
            <p:cNvPr id="4109" name="Oval 13">
              <a:extLst>
                <a:ext uri="{FF2B5EF4-FFF2-40B4-BE49-F238E27FC236}">
                  <a16:creationId xmlns:a16="http://schemas.microsoft.com/office/drawing/2014/main" id="{9910D3AC-707E-4AED-ACF7-DE8A41A05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0" name="Text Box 14">
              <a:extLst>
                <a:ext uri="{FF2B5EF4-FFF2-40B4-BE49-F238E27FC236}">
                  <a16:creationId xmlns:a16="http://schemas.microsoft.com/office/drawing/2014/main" id="{1E33DF80-3DA2-4637-ACA7-BE7968526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Детритофаги</a:t>
              </a:r>
            </a:p>
          </p:txBody>
        </p:sp>
      </p:grpSp>
      <p:grpSp>
        <p:nvGrpSpPr>
          <p:cNvPr id="4111" name="Group 15">
            <a:extLst>
              <a:ext uri="{FF2B5EF4-FFF2-40B4-BE49-F238E27FC236}">
                <a16:creationId xmlns:a16="http://schemas.microsoft.com/office/drawing/2014/main" id="{98FD4D90-945F-4C37-BCBE-987A2ADC6F55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3657600"/>
            <a:ext cx="2971800" cy="914400"/>
            <a:chOff x="2016" y="1824"/>
            <a:chExt cx="1872" cy="576"/>
          </a:xfrm>
        </p:grpSpPr>
        <p:sp>
          <p:nvSpPr>
            <p:cNvPr id="4112" name="Oval 16">
              <a:extLst>
                <a:ext uri="{FF2B5EF4-FFF2-40B4-BE49-F238E27FC236}">
                  <a16:creationId xmlns:a16="http://schemas.microsoft.com/office/drawing/2014/main" id="{FF5B9351-CB60-45DE-B0F2-52BE8F06F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3" name="Text Box 17">
              <a:extLst>
                <a:ext uri="{FF2B5EF4-FFF2-40B4-BE49-F238E27FC236}">
                  <a16:creationId xmlns:a16="http://schemas.microsoft.com/office/drawing/2014/main" id="{23F66AAC-22F0-45B6-BD2F-4B0772AA2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Воздух</a:t>
              </a:r>
            </a:p>
          </p:txBody>
        </p:sp>
      </p:grpSp>
      <p:grpSp>
        <p:nvGrpSpPr>
          <p:cNvPr id="4114" name="Group 18">
            <a:extLst>
              <a:ext uri="{FF2B5EF4-FFF2-40B4-BE49-F238E27FC236}">
                <a16:creationId xmlns:a16="http://schemas.microsoft.com/office/drawing/2014/main" id="{6DD3A2DD-07B2-4348-A193-A0E0927B0AF5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5105400"/>
            <a:ext cx="2971800" cy="914400"/>
            <a:chOff x="2016" y="1824"/>
            <a:chExt cx="1872" cy="576"/>
          </a:xfrm>
        </p:grpSpPr>
        <p:sp>
          <p:nvSpPr>
            <p:cNvPr id="4115" name="Oval 19">
              <a:extLst>
                <a:ext uri="{FF2B5EF4-FFF2-40B4-BE49-F238E27FC236}">
                  <a16:creationId xmlns:a16="http://schemas.microsoft.com/office/drawing/2014/main" id="{C51674D2-6C20-46DF-8CA4-DE368C043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872" cy="5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6" name="Text Box 20">
              <a:extLst>
                <a:ext uri="{FF2B5EF4-FFF2-40B4-BE49-F238E27FC236}">
                  <a16:creationId xmlns:a16="http://schemas.microsoft.com/office/drawing/2014/main" id="{B6E8EE8B-194B-4AB3-999B-BD3CA7804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Вода</a:t>
              </a:r>
            </a:p>
          </p:txBody>
        </p:sp>
      </p:grpSp>
      <p:cxnSp>
        <p:nvCxnSpPr>
          <p:cNvPr id="4117" name="AutoShape 21">
            <a:extLst>
              <a:ext uri="{FF2B5EF4-FFF2-40B4-BE49-F238E27FC236}">
                <a16:creationId xmlns:a16="http://schemas.microsoft.com/office/drawing/2014/main" id="{6F40B850-899B-4074-8C1B-17355313ED4F}"/>
              </a:ext>
            </a:extLst>
          </p:cNvPr>
          <p:cNvCxnSpPr>
            <a:cxnSpLocks noChangeShapeType="1"/>
            <a:stCxn id="4106" idx="4"/>
            <a:endCxn id="4100" idx="1"/>
          </p:cNvCxnSpPr>
          <p:nvPr/>
        </p:nvCxnSpPr>
        <p:spPr bwMode="auto">
          <a:xfrm rot="16200000" flipH="1">
            <a:off x="3460751" y="2382838"/>
            <a:ext cx="747712" cy="1344613"/>
          </a:xfrm>
          <a:prstGeom prst="curvedConnector3">
            <a:avLst>
              <a:gd name="adj1" fmla="val 38852"/>
            </a:avLst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8" name="AutoShape 22">
            <a:extLst>
              <a:ext uri="{FF2B5EF4-FFF2-40B4-BE49-F238E27FC236}">
                <a16:creationId xmlns:a16="http://schemas.microsoft.com/office/drawing/2014/main" id="{68A9A084-0D4C-4A14-9462-F86F0E9E1221}"/>
              </a:ext>
            </a:extLst>
          </p:cNvPr>
          <p:cNvCxnSpPr>
            <a:cxnSpLocks noChangeShapeType="1"/>
            <a:stCxn id="4109" idx="0"/>
            <a:endCxn id="4100" idx="3"/>
          </p:cNvCxnSpPr>
          <p:nvPr/>
        </p:nvCxnSpPr>
        <p:spPr bwMode="auto">
          <a:xfrm rot="16200000">
            <a:off x="3441701" y="3949701"/>
            <a:ext cx="747713" cy="1382713"/>
          </a:xfrm>
          <a:prstGeom prst="curvedConnector3">
            <a:avLst>
              <a:gd name="adj1" fmla="val 38852"/>
            </a:avLst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9" name="AutoShape 23">
            <a:extLst>
              <a:ext uri="{FF2B5EF4-FFF2-40B4-BE49-F238E27FC236}">
                <a16:creationId xmlns:a16="http://schemas.microsoft.com/office/drawing/2014/main" id="{D7F9EE2F-87DB-4218-AA75-FF33EA1713F7}"/>
              </a:ext>
            </a:extLst>
          </p:cNvPr>
          <p:cNvCxnSpPr>
            <a:cxnSpLocks noChangeShapeType="1"/>
            <a:stCxn id="4103" idx="3"/>
            <a:endCxn id="4100" idx="7"/>
          </p:cNvCxnSpPr>
          <p:nvPr/>
        </p:nvCxnSpPr>
        <p:spPr bwMode="auto">
          <a:xfrm rot="5400000">
            <a:off x="7070726" y="2563813"/>
            <a:ext cx="565150" cy="1165225"/>
          </a:xfrm>
          <a:prstGeom prst="curvedConnector3">
            <a:avLst>
              <a:gd name="adj1" fmla="val 56463"/>
            </a:avLst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20" name="AutoShape 24">
            <a:extLst>
              <a:ext uri="{FF2B5EF4-FFF2-40B4-BE49-F238E27FC236}">
                <a16:creationId xmlns:a16="http://schemas.microsoft.com/office/drawing/2014/main" id="{9B55BB1F-B2D1-439A-AA93-8B0A32D2A0F7}"/>
              </a:ext>
            </a:extLst>
          </p:cNvPr>
          <p:cNvCxnSpPr>
            <a:cxnSpLocks noChangeShapeType="1"/>
            <a:stCxn id="4112" idx="2"/>
            <a:endCxn id="4100" idx="5"/>
          </p:cNvCxnSpPr>
          <p:nvPr/>
        </p:nvCxnSpPr>
        <p:spPr bwMode="auto">
          <a:xfrm rot="10800000" flipV="1">
            <a:off x="6770689" y="4114800"/>
            <a:ext cx="987425" cy="152400"/>
          </a:xfrm>
          <a:prstGeom prst="curvedConnector4">
            <a:avLst>
              <a:gd name="adj1" fmla="val 25565"/>
              <a:gd name="adj2" fmla="val 350000"/>
            </a:avLst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21" name="AutoShape 25">
            <a:extLst>
              <a:ext uri="{FF2B5EF4-FFF2-40B4-BE49-F238E27FC236}">
                <a16:creationId xmlns:a16="http://schemas.microsoft.com/office/drawing/2014/main" id="{78BD8B2F-B117-4845-9B1C-E067C8722A4C}"/>
              </a:ext>
            </a:extLst>
          </p:cNvPr>
          <p:cNvCxnSpPr>
            <a:cxnSpLocks noChangeShapeType="1"/>
            <a:stCxn id="4115" idx="2"/>
            <a:endCxn id="4100" idx="4"/>
          </p:cNvCxnSpPr>
          <p:nvPr/>
        </p:nvCxnSpPr>
        <p:spPr bwMode="auto">
          <a:xfrm rot="10800000">
            <a:off x="5638801" y="4433888"/>
            <a:ext cx="2119313" cy="112871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DE4B5B3-CCC7-4DF1-97DD-EE149BF2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8420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Структура почвы</a:t>
            </a:r>
          </a:p>
        </p:txBody>
      </p:sp>
      <p:grpSp>
        <p:nvGrpSpPr>
          <p:cNvPr id="6168" name="Group 24">
            <a:extLst>
              <a:ext uri="{FF2B5EF4-FFF2-40B4-BE49-F238E27FC236}">
                <a16:creationId xmlns:a16="http://schemas.microsoft.com/office/drawing/2014/main" id="{B53DD8CD-25C1-4597-B865-41C09D385CC3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371600"/>
            <a:ext cx="9067800" cy="5105400"/>
            <a:chOff x="288" y="864"/>
            <a:chExt cx="5712" cy="3216"/>
          </a:xfrm>
        </p:grpSpPr>
        <p:sp>
          <p:nvSpPr>
            <p:cNvPr id="6149" name="Rectangle 5" descr="Окаменевшая рыба">
              <a:extLst>
                <a:ext uri="{FF2B5EF4-FFF2-40B4-BE49-F238E27FC236}">
                  <a16:creationId xmlns:a16="http://schemas.microsoft.com/office/drawing/2014/main" id="{217FACD9-2C90-461E-91DF-A073ADCBE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864"/>
              <a:ext cx="5712" cy="35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0" name="Rectangle 6" descr="Коричневый мрамор">
              <a:extLst>
                <a:ext uri="{FF2B5EF4-FFF2-40B4-BE49-F238E27FC236}">
                  <a16:creationId xmlns:a16="http://schemas.microsoft.com/office/drawing/2014/main" id="{B9E411A5-F4D5-48A6-BEEB-184A1E2BC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214"/>
              <a:ext cx="5712" cy="6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1" name="Rectangle 7" descr="Папирус">
              <a:extLst>
                <a:ext uri="{FF2B5EF4-FFF2-40B4-BE49-F238E27FC236}">
                  <a16:creationId xmlns:a16="http://schemas.microsoft.com/office/drawing/2014/main" id="{20EFD067-40C3-4A14-8A12-9F5E5973A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843"/>
              <a:ext cx="5712" cy="69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2" name="Rectangle 8" descr="Пробка">
              <a:extLst>
                <a:ext uri="{FF2B5EF4-FFF2-40B4-BE49-F238E27FC236}">
                  <a16:creationId xmlns:a16="http://schemas.microsoft.com/office/drawing/2014/main" id="{68A21020-5209-4B90-AADA-717E06A8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2"/>
              <a:ext cx="5712" cy="769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3" name="Rectangle 9" descr="Бумажный пакет">
              <a:extLst>
                <a:ext uri="{FF2B5EF4-FFF2-40B4-BE49-F238E27FC236}">
                  <a16:creationId xmlns:a16="http://schemas.microsoft.com/office/drawing/2014/main" id="{E821D0D9-4825-4C46-A75B-8CFD4A33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311"/>
              <a:ext cx="5712" cy="769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67" name="Group 23">
              <a:extLst>
                <a:ext uri="{FF2B5EF4-FFF2-40B4-BE49-F238E27FC236}">
                  <a16:creationId xmlns:a16="http://schemas.microsoft.com/office/drawing/2014/main" id="{754F0DE3-7D5A-4E74-B541-4E2C88C37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960"/>
              <a:ext cx="3134" cy="2840"/>
              <a:chOff x="2040" y="960"/>
              <a:chExt cx="3134" cy="2840"/>
            </a:xfrm>
          </p:grpSpPr>
          <p:sp>
            <p:nvSpPr>
              <p:cNvPr id="6154" name="Text Box 10">
                <a:extLst>
                  <a:ext uri="{FF2B5EF4-FFF2-40B4-BE49-F238E27FC236}">
                    <a16:creationId xmlns:a16="http://schemas.microsoft.com/office/drawing/2014/main" id="{E6F565F6-FB4B-492D-8FEB-4572708B7D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9" y="960"/>
                <a:ext cx="2256" cy="2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Подстилка (опад)</a:t>
                </a:r>
              </a:p>
            </p:txBody>
          </p:sp>
          <p:sp>
            <p:nvSpPr>
              <p:cNvPr id="6155" name="Text Box 11">
                <a:extLst>
                  <a:ext uri="{FF2B5EF4-FFF2-40B4-BE49-F238E27FC236}">
                    <a16:creationId xmlns:a16="http://schemas.microsoft.com/office/drawing/2014/main" id="{CDAD9F05-D3DD-49D8-B60D-03C16E75DA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7" y="1423"/>
                <a:ext cx="2160" cy="2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Гумусовый слой</a:t>
                </a:r>
              </a:p>
            </p:txBody>
          </p:sp>
          <p:sp>
            <p:nvSpPr>
              <p:cNvPr id="6156" name="Text Box 12">
                <a:extLst>
                  <a:ext uri="{FF2B5EF4-FFF2-40B4-BE49-F238E27FC236}">
                    <a16:creationId xmlns:a16="http://schemas.microsoft.com/office/drawing/2014/main" id="{6F216CEE-DF57-4301-A9FE-373F2E9045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0" y="2023"/>
                <a:ext cx="3134" cy="3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Элювиальный слой</a:t>
                </a:r>
              </a:p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(вымывания или подзолистый)</a:t>
                </a:r>
              </a:p>
            </p:txBody>
          </p:sp>
          <p:sp>
            <p:nvSpPr>
              <p:cNvPr id="6157" name="Text Box 13">
                <a:extLst>
                  <a:ext uri="{FF2B5EF4-FFF2-40B4-BE49-F238E27FC236}">
                    <a16:creationId xmlns:a16="http://schemas.microsoft.com/office/drawing/2014/main" id="{5AB02A1E-08BA-4752-8213-9444CFBE0A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9" y="2752"/>
                <a:ext cx="2496" cy="3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Иллювиальный слой</a:t>
                </a:r>
              </a:p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(вмывания)</a:t>
                </a:r>
              </a:p>
            </p:txBody>
          </p:sp>
          <p:sp>
            <p:nvSpPr>
              <p:cNvPr id="6158" name="Text Box 14">
                <a:extLst>
                  <a:ext uri="{FF2B5EF4-FFF2-40B4-BE49-F238E27FC236}">
                    <a16:creationId xmlns:a16="http://schemas.microsoft.com/office/drawing/2014/main" id="{8639E8F8-970C-43EC-A749-B34780B48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9" y="3591"/>
                <a:ext cx="2496" cy="2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6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Материнская порода</a:t>
                </a:r>
              </a:p>
            </p:txBody>
          </p:sp>
        </p:grp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CAED756-1721-4706-93EE-FCB4090D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8420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Деградация почвы</a:t>
            </a:r>
          </a:p>
        </p:txBody>
      </p: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35D5E815-F8D3-4B01-BDEF-965ED7C68CE6}"/>
              </a:ext>
            </a:extLst>
          </p:cNvPr>
          <p:cNvGrpSpPr>
            <a:grpSpLocks/>
          </p:cNvGrpSpPr>
          <p:nvPr/>
        </p:nvGrpSpPr>
        <p:grpSpPr bwMode="auto">
          <a:xfrm>
            <a:off x="2227264" y="1828800"/>
            <a:ext cx="7754937" cy="4419600"/>
            <a:chOff x="683" y="1152"/>
            <a:chExt cx="4885" cy="2784"/>
          </a:xfrm>
        </p:grpSpPr>
        <p:sp>
          <p:nvSpPr>
            <p:cNvPr id="8196" name="Text Box 4">
              <a:extLst>
                <a:ext uri="{FF2B5EF4-FFF2-40B4-BE49-F238E27FC236}">
                  <a16:creationId xmlns:a16="http://schemas.microsoft.com/office/drawing/2014/main" id="{561C08E4-EF4B-456C-8E9D-E2688F961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" y="1152"/>
              <a:ext cx="1948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Меньше детрита</a:t>
              </a:r>
            </a:p>
          </p:txBody>
        </p:sp>
        <p:sp>
          <p:nvSpPr>
            <p:cNvPr id="8197" name="Text Box 5">
              <a:extLst>
                <a:ext uri="{FF2B5EF4-FFF2-40B4-BE49-F238E27FC236}">
                  <a16:creationId xmlns:a16="http://schemas.microsoft.com/office/drawing/2014/main" id="{BC74FFFD-25AA-44F6-882A-AD8214FEA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0" y="1182"/>
              <a:ext cx="1948" cy="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latin typeface="Arial" panose="020B0604020202020204" pitchFamily="34" charset="0"/>
                </a:rPr>
                <a:t>Меньше гумуса</a:t>
              </a:r>
            </a:p>
          </p:txBody>
        </p:sp>
        <p:sp>
          <p:nvSpPr>
            <p:cNvPr id="8198" name="Text Box 6">
              <a:extLst>
                <a:ext uri="{FF2B5EF4-FFF2-40B4-BE49-F238E27FC236}">
                  <a16:creationId xmlns:a16="http://schemas.microsoft.com/office/drawing/2014/main" id="{37F97DB4-B466-404E-B054-A1B08A6BF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" y="2974"/>
              <a:ext cx="1949" cy="8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latin typeface="Arial" panose="020B0604020202020204" pitchFamily="34" charset="0"/>
                </a:rPr>
                <a:t>Ухудшение всех свойств почвы</a:t>
              </a:r>
            </a:p>
          </p:txBody>
        </p:sp>
        <p:sp>
          <p:nvSpPr>
            <p:cNvPr id="8199" name="Text Box 7">
              <a:extLst>
                <a:ext uri="{FF2B5EF4-FFF2-40B4-BE49-F238E27FC236}">
                  <a16:creationId xmlns:a16="http://schemas.microsoft.com/office/drawing/2014/main" id="{F24387B5-717B-4710-B895-BD698622B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" y="2989"/>
              <a:ext cx="1949" cy="9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r>
                <a:rPr lang="ru-RU" altLang="ru-RU" sz="2400" b="1">
                  <a:latin typeface="Arial" panose="020B0604020202020204" pitchFamily="34" charset="0"/>
                </a:rPr>
                <a:t>Ухудшение роста растений</a:t>
              </a:r>
            </a:p>
          </p:txBody>
        </p:sp>
        <p:sp>
          <p:nvSpPr>
            <p:cNvPr id="8200" name="AutoShape 8">
              <a:extLst>
                <a:ext uri="{FF2B5EF4-FFF2-40B4-BE49-F238E27FC236}">
                  <a16:creationId xmlns:a16="http://schemas.microsoft.com/office/drawing/2014/main" id="{38699197-3585-43D2-8C81-21750875B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1275"/>
              <a:ext cx="454" cy="47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AutoShape 9">
              <a:extLst>
                <a:ext uri="{FF2B5EF4-FFF2-40B4-BE49-F238E27FC236}">
                  <a16:creationId xmlns:a16="http://schemas.microsoft.com/office/drawing/2014/main" id="{A82D78E9-DA01-47E2-BAE0-8FAC62B54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100"/>
              <a:ext cx="312" cy="597"/>
            </a:xfrm>
            <a:prstGeom prst="downArrow">
              <a:avLst>
                <a:gd name="adj1" fmla="val 50000"/>
                <a:gd name="adj2" fmla="val 47837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2" name="AutoShape 10">
              <a:extLst>
                <a:ext uri="{FF2B5EF4-FFF2-40B4-BE49-F238E27FC236}">
                  <a16:creationId xmlns:a16="http://schemas.microsoft.com/office/drawing/2014/main" id="{324BCE21-1694-4831-A5DE-14A7421A3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3" y="3201"/>
              <a:ext cx="464" cy="444"/>
            </a:xfrm>
            <a:prstGeom prst="leftArrow">
              <a:avLst>
                <a:gd name="adj1" fmla="val 50000"/>
                <a:gd name="adj2" fmla="val 26126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AutoShape 11">
              <a:extLst>
                <a:ext uri="{FF2B5EF4-FFF2-40B4-BE49-F238E27FC236}">
                  <a16:creationId xmlns:a16="http://schemas.microsoft.com/office/drawing/2014/main" id="{D0E503AE-8E04-4E64-9988-ECF541A66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" y="2132"/>
              <a:ext cx="302" cy="597"/>
            </a:xfrm>
            <a:prstGeom prst="upArrow">
              <a:avLst>
                <a:gd name="adj1" fmla="val 50000"/>
                <a:gd name="adj2" fmla="val 49421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45A041B-E041-493C-BAF3-DBF43277AF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537" y="342669"/>
            <a:ext cx="8229600" cy="3384550"/>
          </a:xfrm>
        </p:spPr>
        <p:txBody>
          <a:bodyPr/>
          <a:lstStyle/>
          <a:p>
            <a:pPr algn="l"/>
            <a:r>
              <a:rPr lang="ru-RU" altLang="ru-RU" sz="3200" b="0" i="1" dirty="0">
                <a:solidFill>
                  <a:srgbClr val="CC3300"/>
                </a:solidFill>
                <a:cs typeface="Times New Roman" panose="02020603050405020304" pitchFamily="18" charset="0"/>
              </a:rPr>
              <a:t>Экосистем</a:t>
            </a:r>
            <a:r>
              <a:rPr lang="ru-RU" altLang="ru-RU" sz="3200" b="0" i="1" dirty="0">
                <a:solidFill>
                  <a:srgbClr val="CC3300"/>
                </a:solidFill>
              </a:rPr>
              <a:t>а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/>
              <a:t>(</a:t>
            </a:r>
            <a:r>
              <a:rPr lang="ru-RU" altLang="ru-RU" sz="3200" b="0" i="1" dirty="0"/>
              <a:t>биогеоценоз</a:t>
            </a:r>
            <a:r>
              <a:rPr lang="ru-RU" altLang="ru-RU" sz="3200" dirty="0"/>
              <a:t>) -</a:t>
            </a:r>
            <a:r>
              <a:rPr lang="ru-RU" altLang="ru-RU" sz="3200" dirty="0">
                <a:cs typeface="Times New Roman" panose="02020603050405020304" pitchFamily="18" charset="0"/>
              </a:rPr>
              <a:t> совокупность растений, животных и микробов, взаимодействующих друг с другом и с окружающей их средой таким образом, что вся эта совокупность может сохраняться неопределенно долгое время.</a:t>
            </a:r>
            <a:r>
              <a:rPr lang="ru-RU" altLang="ru-RU" sz="2000" dirty="0"/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430B2F8-6D24-4897-B6AB-7D67358ED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537" y="3660304"/>
            <a:ext cx="7772400" cy="1905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hlink"/>
                </a:solidFill>
              </a:rPr>
              <a:t>Состоит из:</a:t>
            </a:r>
          </a:p>
          <a:p>
            <a:r>
              <a:rPr lang="ru-RU" altLang="ru-RU" dirty="0"/>
              <a:t>Биоценоза (живые организмы);</a:t>
            </a:r>
          </a:p>
          <a:p>
            <a:r>
              <a:rPr lang="ru-RU" altLang="ru-RU" dirty="0"/>
              <a:t>Биотопа (факторы неживой природы).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A2D870F-932E-40AF-A746-4A8CB08B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39" y="674086"/>
            <a:ext cx="2592387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DAF709A-BCA2-479D-BA0B-16391F86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49" y="4281178"/>
            <a:ext cx="6538404" cy="24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800" dirty="0"/>
              <a:t>Продуценты (автотрофы)</a:t>
            </a:r>
          </a:p>
          <a:p>
            <a:r>
              <a:rPr lang="ru-RU" altLang="ru-RU" sz="2800" dirty="0"/>
              <a:t>Консументы (гетеротрофы)</a:t>
            </a:r>
          </a:p>
          <a:p>
            <a:r>
              <a:rPr lang="ru-RU" altLang="ru-RU" sz="2800" dirty="0" err="1"/>
              <a:t>Редуценты</a:t>
            </a:r>
            <a:r>
              <a:rPr lang="ru-RU" altLang="ru-RU" sz="2800" dirty="0"/>
              <a:t> (сапротрофы)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7391A633-3EAE-4F9D-AA88-70BEC7AD0DEC}"/>
              </a:ext>
            </a:extLst>
          </p:cNvPr>
          <p:cNvSpPr/>
          <p:nvPr/>
        </p:nvSpPr>
        <p:spPr>
          <a:xfrm>
            <a:off x="6096000" y="4370488"/>
            <a:ext cx="139423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476B301-9614-4E41-8A88-75E5B24CC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"/>
            <a:ext cx="8420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Факторы деградации почвы</a:t>
            </a:r>
          </a:p>
        </p:txBody>
      </p:sp>
      <p:grpSp>
        <p:nvGrpSpPr>
          <p:cNvPr id="9242" name="Group 26">
            <a:extLst>
              <a:ext uri="{FF2B5EF4-FFF2-40B4-BE49-F238E27FC236}">
                <a16:creationId xmlns:a16="http://schemas.microsoft.com/office/drawing/2014/main" id="{0B77B2E3-6139-4A3B-91CD-B3EA56F69567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295400"/>
            <a:ext cx="9296400" cy="5257800"/>
            <a:chOff x="192" y="816"/>
            <a:chExt cx="5856" cy="3312"/>
          </a:xfrm>
        </p:grpSpPr>
        <p:sp>
          <p:nvSpPr>
            <p:cNvPr id="9220" name="Oval 4">
              <a:extLst>
                <a:ext uri="{FF2B5EF4-FFF2-40B4-BE49-F238E27FC236}">
                  <a16:creationId xmlns:a16="http://schemas.microsoft.com/office/drawing/2014/main" id="{E5243F84-E2E8-47FF-9CB2-1FC430AC3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008"/>
              <a:ext cx="1995" cy="954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Text Box 5">
              <a:extLst>
                <a:ext uri="{FF2B5EF4-FFF2-40B4-BE49-F238E27FC236}">
                  <a16:creationId xmlns:a16="http://schemas.microsoft.com/office/drawing/2014/main" id="{33689899-0CE9-4141-A05F-0147BE1CB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1" y="2210"/>
              <a:ext cx="1440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rgbClr val="0000CC"/>
                  </a:solidFill>
                  <a:latin typeface="Arial" panose="020B0604020202020204" pitchFamily="34" charset="0"/>
                </a:rPr>
                <a:t>Деградация почвы</a:t>
              </a:r>
            </a:p>
          </p:txBody>
        </p:sp>
        <p:sp>
          <p:nvSpPr>
            <p:cNvPr id="9222" name="Text Box 6">
              <a:extLst>
                <a:ext uri="{FF2B5EF4-FFF2-40B4-BE49-F238E27FC236}">
                  <a16:creationId xmlns:a16="http://schemas.microsoft.com/office/drawing/2014/main" id="{E56414ED-3A4A-468E-ADBE-A6331C5BF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" y="1078"/>
              <a:ext cx="1440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Орошение и осушение</a:t>
              </a:r>
            </a:p>
          </p:txBody>
        </p:sp>
        <p:sp>
          <p:nvSpPr>
            <p:cNvPr id="9223" name="Text Box 7">
              <a:extLst>
                <a:ext uri="{FF2B5EF4-FFF2-40B4-BE49-F238E27FC236}">
                  <a16:creationId xmlns:a16="http://schemas.microsoft.com/office/drawing/2014/main" id="{FE04F5D2-492D-4119-92FE-2CF302258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7" y="816"/>
              <a:ext cx="1657" cy="76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Открытая разработка полезных ископаемых</a:t>
              </a:r>
            </a:p>
          </p:txBody>
        </p:sp>
        <p:sp>
          <p:nvSpPr>
            <p:cNvPr id="9224" name="Text Box 8">
              <a:extLst>
                <a:ext uri="{FF2B5EF4-FFF2-40B4-BE49-F238E27FC236}">
                  <a16:creationId xmlns:a16="http://schemas.microsoft.com/office/drawing/2014/main" id="{3B228DE6-2A38-4B46-8806-A5EE661EB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796"/>
              <a:ext cx="1311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Вторичное засоление</a:t>
              </a:r>
            </a:p>
          </p:txBody>
        </p:sp>
        <p:sp>
          <p:nvSpPr>
            <p:cNvPr id="9225" name="Text Box 9">
              <a:extLst>
                <a:ext uri="{FF2B5EF4-FFF2-40B4-BE49-F238E27FC236}">
                  <a16:creationId xmlns:a16="http://schemas.microsoft.com/office/drawing/2014/main" id="{66BD48EA-7344-401E-95C3-8A72B12A1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" y="2607"/>
              <a:ext cx="1190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Перевыпас скота</a:t>
              </a:r>
            </a:p>
          </p:txBody>
        </p:sp>
        <p:sp>
          <p:nvSpPr>
            <p:cNvPr id="9226" name="Text Box 10">
              <a:extLst>
                <a:ext uri="{FF2B5EF4-FFF2-40B4-BE49-F238E27FC236}">
                  <a16:creationId xmlns:a16="http://schemas.microsoft.com/office/drawing/2014/main" id="{AB98F542-2602-43F1-99AD-589E3B9AC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5" y="3393"/>
              <a:ext cx="1303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Кислотные дожди</a:t>
              </a:r>
            </a:p>
          </p:txBody>
        </p:sp>
        <p:sp>
          <p:nvSpPr>
            <p:cNvPr id="9227" name="Text Box 11">
              <a:extLst>
                <a:ext uri="{FF2B5EF4-FFF2-40B4-BE49-F238E27FC236}">
                  <a16:creationId xmlns:a16="http://schemas.microsoft.com/office/drawing/2014/main" id="{90B4D098-F12C-43C8-9253-D7A55E49F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3604"/>
              <a:ext cx="1038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Эрозия почвы</a:t>
              </a:r>
            </a:p>
          </p:txBody>
        </p:sp>
        <p:sp>
          <p:nvSpPr>
            <p:cNvPr id="9228" name="Text Box 12">
              <a:extLst>
                <a:ext uri="{FF2B5EF4-FFF2-40B4-BE49-F238E27FC236}">
                  <a16:creationId xmlns:a16="http://schemas.microsoft.com/office/drawing/2014/main" id="{D78170B8-76A7-43FC-9861-289664EE3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7" y="3292"/>
              <a:ext cx="1231" cy="52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Загрязнение почвы</a:t>
              </a:r>
            </a:p>
          </p:txBody>
        </p:sp>
        <p:sp>
          <p:nvSpPr>
            <p:cNvPr id="9229" name="Text Box 13">
              <a:extLst>
                <a:ext uri="{FF2B5EF4-FFF2-40B4-BE49-F238E27FC236}">
                  <a16:creationId xmlns:a16="http://schemas.microsoft.com/office/drawing/2014/main" id="{8449777A-B24E-4F2B-BEB3-94BBAAF36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8" y="1847"/>
              <a:ext cx="1439" cy="5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Неправильная агротехника</a:t>
              </a:r>
            </a:p>
          </p:txBody>
        </p:sp>
        <p:sp>
          <p:nvSpPr>
            <p:cNvPr id="9230" name="Text Box 14">
              <a:extLst>
                <a:ext uri="{FF2B5EF4-FFF2-40B4-BE49-F238E27FC236}">
                  <a16:creationId xmlns:a16="http://schemas.microsoft.com/office/drawing/2014/main" id="{EF889BDA-EF39-40B9-ADE6-DCB5D986E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9" y="2633"/>
              <a:ext cx="1439" cy="4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altLang="ru-RU" b="1">
                  <a:solidFill>
                    <a:schemeClr val="bg2"/>
                  </a:solidFill>
                  <a:latin typeface="Arial" panose="020B0604020202020204" pitchFamily="34" charset="0"/>
                </a:rPr>
                <a:t>Урбанизация</a:t>
              </a:r>
            </a:p>
          </p:txBody>
        </p:sp>
        <p:sp>
          <p:nvSpPr>
            <p:cNvPr id="9231" name="Line 15">
              <a:extLst>
                <a:ext uri="{FF2B5EF4-FFF2-40B4-BE49-F238E27FC236}">
                  <a16:creationId xmlns:a16="http://schemas.microsoft.com/office/drawing/2014/main" id="{F92B0868-555B-4F42-A27A-9D822C206F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1" y="1670"/>
              <a:ext cx="88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2" name="Line 16">
              <a:extLst>
                <a:ext uri="{FF2B5EF4-FFF2-40B4-BE49-F238E27FC236}">
                  <a16:creationId xmlns:a16="http://schemas.microsoft.com/office/drawing/2014/main" id="{DF4CE416-986F-479D-90F5-DA86EE20BA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23" y="1720"/>
              <a:ext cx="306" cy="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3" name="Line 17">
              <a:extLst>
                <a:ext uri="{FF2B5EF4-FFF2-40B4-BE49-F238E27FC236}">
                  <a16:creationId xmlns:a16="http://schemas.microsoft.com/office/drawing/2014/main" id="{7B44E441-B50A-4A76-B987-2F89C7565E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9" y="2243"/>
              <a:ext cx="346" cy="1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4" name="Line 18">
              <a:extLst>
                <a:ext uri="{FF2B5EF4-FFF2-40B4-BE49-F238E27FC236}">
                  <a16:creationId xmlns:a16="http://schemas.microsoft.com/office/drawing/2014/main" id="{A60D0C8A-A0BF-4939-910F-C36BB4CF7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65" y="2725"/>
              <a:ext cx="410" cy="1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5" name="Line 19">
              <a:extLst>
                <a:ext uri="{FF2B5EF4-FFF2-40B4-BE49-F238E27FC236}">
                  <a16:creationId xmlns:a16="http://schemas.microsoft.com/office/drawing/2014/main" id="{6235B8E9-1865-4970-AE10-41FAEE5A8E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5" y="2971"/>
              <a:ext cx="305" cy="2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6" name="Line 20">
              <a:extLst>
                <a:ext uri="{FF2B5EF4-FFF2-40B4-BE49-F238E27FC236}">
                  <a16:creationId xmlns:a16="http://schemas.microsoft.com/office/drawing/2014/main" id="{DC2AD1D4-3E9E-4633-9CB8-721F6CDEDB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0" y="3123"/>
              <a:ext cx="24" cy="3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7" name="Line 21">
              <a:extLst>
                <a:ext uri="{FF2B5EF4-FFF2-40B4-BE49-F238E27FC236}">
                  <a16:creationId xmlns:a16="http://schemas.microsoft.com/office/drawing/2014/main" id="{A69D8455-D0EC-4DF4-BFA8-52A037247A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6" y="3047"/>
              <a:ext cx="112" cy="2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Line 22">
              <a:extLst>
                <a:ext uri="{FF2B5EF4-FFF2-40B4-BE49-F238E27FC236}">
                  <a16:creationId xmlns:a16="http://schemas.microsoft.com/office/drawing/2014/main" id="{C9C1E385-09D7-4030-9274-A69EB4161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6" y="2743"/>
              <a:ext cx="298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9" name="Line 23">
              <a:extLst>
                <a:ext uri="{FF2B5EF4-FFF2-40B4-BE49-F238E27FC236}">
                  <a16:creationId xmlns:a16="http://schemas.microsoft.com/office/drawing/2014/main" id="{1578017E-BBE5-4A8C-A93F-0D60BB576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2243"/>
              <a:ext cx="281" cy="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35A6FD27-2886-4E83-9B29-C320535F0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412875"/>
            <a:ext cx="7004050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8A183EFF-1596-400A-8555-FEEABB1988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274638"/>
            <a:ext cx="8915400" cy="850900"/>
          </a:xfrm>
        </p:spPr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Масштабы деградации почвы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51E3BC-0731-4E71-8C33-B6584CFD6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066800"/>
          </a:xfrm>
          <a:noFill/>
          <a:ln/>
        </p:spPr>
        <p:txBody>
          <a:bodyPr/>
          <a:lstStyle/>
          <a:p>
            <a:r>
              <a:rPr lang="ru-RU" altLang="ru-RU" b="0">
                <a:solidFill>
                  <a:srgbClr val="CC3300"/>
                </a:solidFill>
                <a:latin typeface="Arial" panose="020B0604020202020204" pitchFamily="34" charset="0"/>
              </a:rPr>
              <a:t>Шум. Основные понятия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CC9DAFDD-C1D9-49D2-8A13-33F44033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4" y="1524001"/>
            <a:ext cx="74564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latin typeface="Arial" panose="020B0604020202020204" pitchFamily="34" charset="0"/>
              </a:rPr>
              <a:t>Шумом называют всякий неприятный, нежелательный звук, мешающий восприятию полезной информации.</a:t>
            </a:r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2DE8E700-18EB-453D-BF4F-2F0970B6D8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2743200"/>
            <a:ext cx="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7" name="Line 5">
            <a:extLst>
              <a:ext uri="{FF2B5EF4-FFF2-40B4-BE49-F238E27FC236}">
                <a16:creationId xmlns:a16="http://schemas.microsoft.com/office/drawing/2014/main" id="{6CCC00A0-7EBC-4877-A072-31C4388C6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551" y="5257800"/>
            <a:ext cx="6118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B18BE9DD-4CCD-4993-B45D-1CCA3D057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2895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A1B1E01D-2354-43E1-9E94-65098490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950" y="5334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>
                <a:latin typeface="Arial" panose="020B0604020202020204" pitchFamily="34" charset="0"/>
              </a:rPr>
              <a:t>t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EFA1E98C-3010-4231-846A-F6B41377222C}"/>
              </a:ext>
            </a:extLst>
          </p:cNvPr>
          <p:cNvSpPr>
            <a:spLocks/>
          </p:cNvSpPr>
          <p:nvPr/>
        </p:nvSpPr>
        <p:spPr bwMode="auto">
          <a:xfrm>
            <a:off x="2432050" y="3048001"/>
            <a:ext cx="5562600" cy="1895475"/>
          </a:xfrm>
          <a:custGeom>
            <a:avLst/>
            <a:gdLst>
              <a:gd name="T0" fmla="*/ 0 w 3700"/>
              <a:gd name="T1" fmla="*/ 591 h 781"/>
              <a:gd name="T2" fmla="*/ 160 w 3700"/>
              <a:gd name="T3" fmla="*/ 281 h 781"/>
              <a:gd name="T4" fmla="*/ 470 w 3700"/>
              <a:gd name="T5" fmla="*/ 68 h 781"/>
              <a:gd name="T6" fmla="*/ 762 w 3700"/>
              <a:gd name="T7" fmla="*/ 290 h 781"/>
              <a:gd name="T8" fmla="*/ 1028 w 3700"/>
              <a:gd name="T9" fmla="*/ 618 h 781"/>
              <a:gd name="T10" fmla="*/ 1347 w 3700"/>
              <a:gd name="T11" fmla="*/ 777 h 781"/>
              <a:gd name="T12" fmla="*/ 1684 w 3700"/>
              <a:gd name="T13" fmla="*/ 591 h 781"/>
              <a:gd name="T14" fmla="*/ 1876 w 3700"/>
              <a:gd name="T15" fmla="*/ 211 h 781"/>
              <a:gd name="T16" fmla="*/ 2251 w 3700"/>
              <a:gd name="T17" fmla="*/ 6 h 781"/>
              <a:gd name="T18" fmla="*/ 2597 w 3700"/>
              <a:gd name="T19" fmla="*/ 246 h 781"/>
              <a:gd name="T20" fmla="*/ 2880 w 3700"/>
              <a:gd name="T21" fmla="*/ 609 h 781"/>
              <a:gd name="T22" fmla="*/ 3208 w 3700"/>
              <a:gd name="T23" fmla="*/ 777 h 781"/>
              <a:gd name="T24" fmla="*/ 3508 w 3700"/>
              <a:gd name="T25" fmla="*/ 595 h 781"/>
              <a:gd name="T26" fmla="*/ 3700 w 3700"/>
              <a:gd name="T27" fmla="*/ 307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00" h="781">
                <a:moveTo>
                  <a:pt x="0" y="591"/>
                </a:moveTo>
                <a:cubicBezTo>
                  <a:pt x="28" y="539"/>
                  <a:pt x="82" y="368"/>
                  <a:pt x="160" y="281"/>
                </a:cubicBezTo>
                <a:cubicBezTo>
                  <a:pt x="238" y="194"/>
                  <a:pt x="370" y="67"/>
                  <a:pt x="470" y="68"/>
                </a:cubicBezTo>
                <a:cubicBezTo>
                  <a:pt x="570" y="69"/>
                  <a:pt x="669" y="198"/>
                  <a:pt x="762" y="290"/>
                </a:cubicBezTo>
                <a:cubicBezTo>
                  <a:pt x="855" y="382"/>
                  <a:pt x="930" y="537"/>
                  <a:pt x="1028" y="618"/>
                </a:cubicBezTo>
                <a:cubicBezTo>
                  <a:pt x="1126" y="699"/>
                  <a:pt x="1238" y="781"/>
                  <a:pt x="1347" y="777"/>
                </a:cubicBezTo>
                <a:cubicBezTo>
                  <a:pt x="1456" y="773"/>
                  <a:pt x="1596" y="685"/>
                  <a:pt x="1684" y="591"/>
                </a:cubicBezTo>
                <a:cubicBezTo>
                  <a:pt x="1772" y="497"/>
                  <a:pt x="1782" y="308"/>
                  <a:pt x="1876" y="211"/>
                </a:cubicBezTo>
                <a:cubicBezTo>
                  <a:pt x="1970" y="114"/>
                  <a:pt x="2131" y="0"/>
                  <a:pt x="2251" y="6"/>
                </a:cubicBezTo>
                <a:cubicBezTo>
                  <a:pt x="2371" y="12"/>
                  <a:pt x="2492" y="146"/>
                  <a:pt x="2597" y="246"/>
                </a:cubicBezTo>
                <a:cubicBezTo>
                  <a:pt x="2702" y="346"/>
                  <a:pt x="2778" y="520"/>
                  <a:pt x="2880" y="609"/>
                </a:cubicBezTo>
                <a:cubicBezTo>
                  <a:pt x="2982" y="698"/>
                  <a:pt x="3103" y="779"/>
                  <a:pt x="3208" y="777"/>
                </a:cubicBezTo>
                <a:cubicBezTo>
                  <a:pt x="3313" y="775"/>
                  <a:pt x="3426" y="673"/>
                  <a:pt x="3508" y="595"/>
                </a:cubicBezTo>
                <a:cubicBezTo>
                  <a:pt x="3590" y="517"/>
                  <a:pt x="3648" y="411"/>
                  <a:pt x="3700" y="307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FB4B36EA-C450-488F-9401-E81800D5D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114800"/>
            <a:ext cx="569753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2" name="Line 10">
            <a:extLst>
              <a:ext uri="{FF2B5EF4-FFF2-40B4-BE49-F238E27FC236}">
                <a16:creationId xmlns:a16="http://schemas.microsoft.com/office/drawing/2014/main" id="{C0E91A1D-CC98-47E4-BEF7-9376617BA2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2950" y="32766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3" name="Line 11">
            <a:extLst>
              <a:ext uri="{FF2B5EF4-FFF2-40B4-BE49-F238E27FC236}">
                <a16:creationId xmlns:a16="http://schemas.microsoft.com/office/drawing/2014/main" id="{1813214C-8F38-4F0B-B48A-C175433132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0386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DD36C7B8-5C94-4019-966B-A6E32BA31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688" y="5562600"/>
            <a:ext cx="2813050" cy="80803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CC3300"/>
                </a:solidFill>
                <a:latin typeface="Arial" panose="020B0604020202020204" pitchFamily="34" charset="0"/>
              </a:rPr>
              <a:t>Звуковое давление</a:t>
            </a:r>
          </a:p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CC3300"/>
                </a:solidFill>
                <a:latin typeface="Arial" panose="020B0604020202020204" pitchFamily="34" charset="0"/>
              </a:rPr>
              <a:t>мгновенное</a:t>
            </a:r>
          </a:p>
        </p:txBody>
      </p:sp>
      <p:sp>
        <p:nvSpPr>
          <p:cNvPr id="3085" name="Line 13">
            <a:extLst>
              <a:ext uri="{FF2B5EF4-FFF2-40B4-BE49-F238E27FC236}">
                <a16:creationId xmlns:a16="http://schemas.microsoft.com/office/drawing/2014/main" id="{D37D0466-56F0-44AF-84C5-EC3D9A4EA5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2951" y="3733800"/>
            <a:ext cx="631825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A481501F-5507-4480-80CC-1E6864DB68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4776" y="4343400"/>
            <a:ext cx="352425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7" name="Line 15">
            <a:extLst>
              <a:ext uri="{FF2B5EF4-FFF2-40B4-BE49-F238E27FC236}">
                <a16:creationId xmlns:a16="http://schemas.microsoft.com/office/drawing/2014/main" id="{A98B2744-63E0-47CE-9E3D-B24C836B0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581400"/>
            <a:ext cx="5697538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8" name="Text Box 16">
            <a:extLst>
              <a:ext uri="{FF2B5EF4-FFF2-40B4-BE49-F238E27FC236}">
                <a16:creationId xmlns:a16="http://schemas.microsoft.com/office/drawing/2014/main" id="{2F38996C-FBA8-4875-804D-54007A01C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13" y="2590800"/>
            <a:ext cx="2813050" cy="16004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rgbClr val="008000"/>
                </a:solidFill>
                <a:latin typeface="Arial" panose="020B0604020202020204" pitchFamily="34" charset="0"/>
              </a:rPr>
              <a:t>Звуковое давление</a:t>
            </a:r>
          </a:p>
          <a:p>
            <a:pPr algn="ctr">
              <a:spcBef>
                <a:spcPct val="50000"/>
              </a:spcBef>
            </a:pPr>
            <a:r>
              <a:rPr lang="ru-RU" altLang="ru-RU" sz="2000">
                <a:solidFill>
                  <a:srgbClr val="008000"/>
                </a:solidFill>
                <a:latin typeface="Arial" panose="020B0604020202020204" pitchFamily="34" charset="0"/>
              </a:rPr>
              <a:t>среднеквадратическое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F828DE83-1514-4571-950C-33770F20A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75" y="4267200"/>
            <a:ext cx="2039938" cy="8509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2"/>
                </a:solidFill>
                <a:latin typeface="Arial" panose="020B0604020202020204" pitchFamily="34" charset="0"/>
              </a:rPr>
              <a:t>Статическое давление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E549874-F0C1-45FD-884C-5012C530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0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</a:rPr>
              <a:t>Основные источники шума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94D16A77-E499-4026-9659-2742C35ED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5" y="2209800"/>
            <a:ext cx="3448050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chemeClr val="accent2"/>
                </a:solidFill>
                <a:latin typeface="Arial" panose="020B0604020202020204" pitchFamily="34" charset="0"/>
              </a:rPr>
              <a:t>Стационарные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54014F6F-A104-4F2A-BAAB-A970C5FE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6" y="2133600"/>
            <a:ext cx="3446463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chemeClr val="accent2"/>
                </a:solidFill>
                <a:latin typeface="Arial" panose="020B0604020202020204" pitchFamily="34" charset="0"/>
              </a:rPr>
              <a:t>Подвижные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147C43A0-C604-42A5-A96D-98B45795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5" y="3505200"/>
            <a:ext cx="3727450" cy="283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>
                <a:latin typeface="Arial" panose="020B0604020202020204" pitchFamily="34" charset="0"/>
                <a:cs typeface="Times New Roman" panose="02020603050405020304" pitchFamily="18" charset="0"/>
              </a:rPr>
              <a:t>промышленные предприятия,</a:t>
            </a:r>
            <a:endParaRPr lang="ru-RU" altLang="ru-RU" sz="24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400" b="1">
                <a:latin typeface="Arial" panose="020B0604020202020204" pitchFamily="34" charset="0"/>
                <a:cs typeface="Times New Roman" panose="02020603050405020304" pitchFamily="18" charset="0"/>
              </a:rPr>
              <a:t> погрузочно-разгрузочные работы,</a:t>
            </a:r>
            <a:endParaRPr lang="ru-RU" altLang="ru-RU" sz="24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400" b="1">
                <a:latin typeface="Arial" panose="020B0604020202020204" pitchFamily="34" charset="0"/>
                <a:cs typeface="Times New Roman" panose="02020603050405020304" pitchFamily="18" charset="0"/>
              </a:rPr>
              <a:t> дорожные работы,</a:t>
            </a:r>
            <a:endParaRPr lang="ru-RU" altLang="ru-RU" sz="24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400" b="1">
                <a:latin typeface="Arial" panose="020B0604020202020204" pitchFamily="34" charset="0"/>
                <a:cs typeface="Times New Roman" panose="02020603050405020304" pitchFamily="18" charset="0"/>
              </a:rPr>
              <a:t> сигнализации личных автомобилей</a:t>
            </a:r>
            <a:r>
              <a:rPr lang="ru-RU" altLang="ru-RU" sz="2400" b="1"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C9ECA838-991C-44DD-92C1-869D3703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3962400"/>
            <a:ext cx="3727450" cy="20843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>
                <a:latin typeface="Times New Roman" panose="02020603050405020304" pitchFamily="18" charset="0"/>
              </a:rPr>
              <a:t>автотанспортные потоки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altLang="ru-RU" sz="2800" b="1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>
                <a:latin typeface="Times New Roman" panose="02020603050405020304" pitchFamily="18" charset="0"/>
              </a:rPr>
              <a:t>самолёты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altLang="ru-RU" sz="2800" b="1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>
                <a:latin typeface="Times New Roman" panose="02020603050405020304" pitchFamily="18" charset="0"/>
              </a:rPr>
              <a:t>железнодорожный транспорт…</a:t>
            </a:r>
          </a:p>
        </p:txBody>
      </p:sp>
      <p:cxnSp>
        <p:nvCxnSpPr>
          <p:cNvPr id="7175" name="AutoShape 7">
            <a:extLst>
              <a:ext uri="{FF2B5EF4-FFF2-40B4-BE49-F238E27FC236}">
                <a16:creationId xmlns:a16="http://schemas.microsoft.com/office/drawing/2014/main" id="{204F6D61-9BCB-40F6-B51A-A6CC0C636B12}"/>
              </a:ext>
            </a:extLst>
          </p:cNvPr>
          <p:cNvCxnSpPr>
            <a:cxnSpLocks noChangeShapeType="1"/>
            <a:stCxn id="7170" idx="2"/>
            <a:endCxn id="7171" idx="0"/>
          </p:cNvCxnSpPr>
          <p:nvPr/>
        </p:nvCxnSpPr>
        <p:spPr bwMode="auto">
          <a:xfrm flipH="1">
            <a:off x="3810000" y="1447800"/>
            <a:ext cx="22860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6" name="AutoShape 8">
            <a:extLst>
              <a:ext uri="{FF2B5EF4-FFF2-40B4-BE49-F238E27FC236}">
                <a16:creationId xmlns:a16="http://schemas.microsoft.com/office/drawing/2014/main" id="{28C8AFA6-7543-4916-B5B9-AFF249FCADBA}"/>
              </a:ext>
            </a:extLst>
          </p:cNvPr>
          <p:cNvCxnSpPr>
            <a:cxnSpLocks noChangeShapeType="1"/>
            <a:stCxn id="7170" idx="2"/>
            <a:endCxn id="7172" idx="0"/>
          </p:cNvCxnSpPr>
          <p:nvPr/>
        </p:nvCxnSpPr>
        <p:spPr bwMode="auto">
          <a:xfrm>
            <a:off x="6096001" y="1447800"/>
            <a:ext cx="2215357" cy="685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7" name="AutoShape 9">
            <a:extLst>
              <a:ext uri="{FF2B5EF4-FFF2-40B4-BE49-F238E27FC236}">
                <a16:creationId xmlns:a16="http://schemas.microsoft.com/office/drawing/2014/main" id="{41675A69-FAB6-4A3F-AB79-2F34C32CAF4E}"/>
              </a:ext>
            </a:extLst>
          </p:cNvPr>
          <p:cNvCxnSpPr>
            <a:cxnSpLocks noChangeShapeType="1"/>
            <a:stCxn id="7171" idx="2"/>
            <a:endCxn id="7173" idx="0"/>
          </p:cNvCxnSpPr>
          <p:nvPr/>
        </p:nvCxnSpPr>
        <p:spPr bwMode="auto">
          <a:xfrm>
            <a:off x="3810000" y="2733020"/>
            <a:ext cx="0" cy="77218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8" name="AutoShape 10">
            <a:extLst>
              <a:ext uri="{FF2B5EF4-FFF2-40B4-BE49-F238E27FC236}">
                <a16:creationId xmlns:a16="http://schemas.microsoft.com/office/drawing/2014/main" id="{826239B0-FA2E-4882-B75F-75C431F1FCEB}"/>
              </a:ext>
            </a:extLst>
          </p:cNvPr>
          <p:cNvCxnSpPr>
            <a:cxnSpLocks noChangeShapeType="1"/>
            <a:stCxn id="7172" idx="2"/>
            <a:endCxn id="7174" idx="0"/>
          </p:cNvCxnSpPr>
          <p:nvPr/>
        </p:nvCxnSpPr>
        <p:spPr bwMode="auto">
          <a:xfrm>
            <a:off x="8311358" y="2656820"/>
            <a:ext cx="793" cy="130558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E0E611E-722F-4228-AB6C-554A7B6BF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0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CC3300"/>
                </a:solidFill>
              </a:rPr>
              <a:t>Борьба с шумом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90AEB6C4-F9EC-4A95-A81C-F053A637E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25" y="1941250"/>
            <a:ext cx="8866727" cy="43894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У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меньшение уровня звуковой мощности источника шума</a:t>
            </a:r>
            <a:r>
              <a:rPr lang="ru-RU" altLang="ru-RU" sz="2800" b="1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правильная ориентация источника шума по отношению к расчетным точкам</a:t>
            </a:r>
            <a:r>
              <a:rPr lang="ru-RU" altLang="ru-RU" sz="2800" b="1" dirty="0">
                <a:latin typeface="Arial" panose="020B0604020202020204" pitchFamily="34" charset="0"/>
              </a:rPr>
              <a:t>; 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размещение источника шума на возможно </a:t>
            </a:r>
            <a:r>
              <a:rPr lang="ru-RU" altLang="ru-RU" sz="2800" b="1" dirty="0">
                <a:latin typeface="Times New Roman" panose="02020603050405020304" pitchFamily="18" charset="0"/>
              </a:rPr>
              <a:t>большем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 от расчетной точки расстоянии</a:t>
            </a:r>
            <a:r>
              <a:rPr lang="ru-RU" altLang="ru-RU" sz="2800" b="1" dirty="0">
                <a:latin typeface="Arial" panose="020B0604020202020204" pitchFamily="34" charset="0"/>
              </a:rPr>
              <a:t>;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уменьшение шума на пути его распространения от источника до расчетной точки </a:t>
            </a:r>
            <a:r>
              <a:rPr lang="ru-RU" altLang="ru-RU" sz="2800" b="1" dirty="0">
                <a:latin typeface="Arial" panose="020B0604020202020204" pitchFamily="34" charset="0"/>
              </a:rPr>
              <a:t>(</a:t>
            </a:r>
            <a:r>
              <a:rPr lang="ru-RU" altLang="ru-RU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звукопоглощение и звукоизоляция</a:t>
            </a:r>
            <a:r>
              <a:rPr lang="ru-RU" altLang="ru-RU" sz="2800" b="1" dirty="0">
                <a:latin typeface="Arial" panose="020B0604020202020204" pitchFamily="34" charset="0"/>
              </a:rPr>
              <a:t>);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Tx/>
              <a:buChar char="•"/>
            </a:pPr>
            <a:r>
              <a:rPr lang="ru-RU" altLang="ru-RU" sz="2800" b="1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ограничение или запрещение проведения шумных работ в ночное время</a:t>
            </a:r>
            <a:r>
              <a:rPr lang="ru-RU" altLang="ru-RU" sz="2800" b="1" dirty="0">
                <a:latin typeface="Arial" panose="020B0604020202020204" pitchFamily="34" charset="0"/>
              </a:rPr>
              <a:t> …</a:t>
            </a:r>
          </a:p>
        </p:txBody>
      </p:sp>
      <p:pic>
        <p:nvPicPr>
          <p:cNvPr id="4" name="Picture 4" descr="855">
            <a:extLst>
              <a:ext uri="{FF2B5EF4-FFF2-40B4-BE49-F238E27FC236}">
                <a16:creationId xmlns:a16="http://schemas.microsoft.com/office/drawing/2014/main" id="{18CD2FAE-3D28-4529-B3AA-CC99F79A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82" y="4829452"/>
            <a:ext cx="1989492" cy="185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3526468-D0BB-4B59-8082-78F99668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26" y="860084"/>
            <a:ext cx="2034792" cy="392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3E4790-6839-4F63-B056-8BB06EA0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84201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Примеры энергосбережения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4090DDE9-13F8-44F7-9131-AE68460AD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701" y="1469255"/>
            <a:ext cx="94488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принципа когенерации</a:t>
            </a:r>
            <a:r>
              <a:rPr lang="ru-RU" altLang="ru-RU" sz="2800" b="1" dirty="0">
                <a:latin typeface="Times New Roman" panose="02020603050405020304" pitchFamily="18" charset="0"/>
              </a:rPr>
              <a:t> электричества и тепла;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повторная переработка конструкционных материалов</a:t>
            </a:r>
            <a:r>
              <a:rPr lang="ru-RU" altLang="ru-RU" sz="2800" b="1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мощности оборудования в зависимости от вида выполняемых работ</a:t>
            </a:r>
            <a:r>
              <a:rPr lang="ru-RU" altLang="ru-RU" sz="2800" b="1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рациональному освещению</a:t>
            </a:r>
            <a:r>
              <a:rPr lang="ru-RU" altLang="ru-RU" sz="2800" b="1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топливной экономичности автомобилей и их рациональное использование</a:t>
            </a:r>
            <a:r>
              <a:rPr lang="ru-RU" altLang="ru-RU" sz="2800" b="1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энергосберегающих зданий</a:t>
            </a:r>
            <a:r>
              <a:rPr lang="ru-RU" altLang="ru-RU" sz="2800" b="1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теплообменников в системах приточно-вытяжной вентиляции</a:t>
            </a:r>
            <a:r>
              <a:rPr lang="ru-RU" altLang="ru-RU" sz="2800" b="1" dirty="0">
                <a:latin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D523A381-9E31-4F82-90D5-416981DDF5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38300" y="274638"/>
            <a:ext cx="8915400" cy="12827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Направления уменьшения расхода топлива легковыми автомобилями</a:t>
            </a:r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70D2719D-10B8-412C-B85D-AC8F24FA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133601"/>
            <a:ext cx="7200900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1925CCC4-419E-4675-8BC9-853A77233B6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>
                <a:solidFill>
                  <a:srgbClr val="CC3300"/>
                </a:solidFill>
              </a:rPr>
              <a:t>Гидроэлектростанция</a:t>
            </a: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08BB35A6-EADF-4016-B1D7-D2B6B53E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28776"/>
            <a:ext cx="7488237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05" name="Group 121">
            <a:extLst>
              <a:ext uri="{FF2B5EF4-FFF2-40B4-BE49-F238E27FC236}">
                <a16:creationId xmlns:a16="http://schemas.microsoft.com/office/drawing/2014/main" id="{11803718-6E0F-44FC-B9C8-76144161DE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31950" y="1268413"/>
          <a:ext cx="8915400" cy="5486400"/>
        </p:xfrm>
        <a:graphic>
          <a:graphicData uri="http://schemas.openxmlformats.org/drawingml/2006/table">
            <a:tbl>
              <a:tblPr/>
              <a:tblGrid>
                <a:gridCol w="236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8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Страна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Потребление гидроэнергии в ТВт·ч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Китай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Канада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 Бразилия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 США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 Россия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 Норвегия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 Индия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 Венесуэла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 Япония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 Швеция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 Франция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6907" name="Text Box 122">
            <a:extLst>
              <a:ext uri="{FF2B5EF4-FFF2-40B4-BE49-F238E27FC236}">
                <a16:creationId xmlns:a16="http://schemas.microsoft.com/office/drawing/2014/main" id="{EBFAB07A-9008-4FFF-9EA0-026AD6C4B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188914"/>
            <a:ext cx="93599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CC3300"/>
                </a:solidFill>
              </a:rPr>
              <a:t>На 2005 год гидроэнергетика обеспечивает производство до 63 % возобновляемой и до 19 % всей электроэнергии в мире, установленная гидроэнергетическая мощность достигает 715 ГВт.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CBF7717-0303-4B8C-B271-6C20145B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84201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Солнечная энергия</a:t>
            </a:r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B8B3F737-1311-40F9-86CB-DAB96157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447800"/>
            <a:ext cx="3429000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солнечного света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2" name="Text Box 7">
            <a:extLst>
              <a:ext uri="{FF2B5EF4-FFF2-40B4-BE49-F238E27FC236}">
                <a16:creationId xmlns:a16="http://schemas.microsoft.com/office/drawing/2014/main" id="{C76D0945-F70C-4B2F-A039-30CE292F7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2887664"/>
            <a:ext cx="3597275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Фотогальваника 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3" name="Text Box 10">
            <a:extLst>
              <a:ext uri="{FF2B5EF4-FFF2-40B4-BE49-F238E27FC236}">
                <a16:creationId xmlns:a16="http://schemas.microsoft.com/office/drawing/2014/main" id="{25999BFA-7651-4A83-B930-12EEC8B0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962400"/>
            <a:ext cx="3581400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Коллекторы и концентраторы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4" name="Text Box 15">
            <a:extLst>
              <a:ext uri="{FF2B5EF4-FFF2-40B4-BE49-F238E27FC236}">
                <a16:creationId xmlns:a16="http://schemas.microsoft.com/office/drawing/2014/main" id="{38B97220-5254-4C0F-BCB7-86672D48A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1447800"/>
            <a:ext cx="3589338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Опосредованная солнечная энергия</a:t>
            </a:r>
          </a:p>
        </p:txBody>
      </p:sp>
      <p:sp>
        <p:nvSpPr>
          <p:cNvPr id="12295" name="Text Box 16">
            <a:extLst>
              <a:ext uri="{FF2B5EF4-FFF2-40B4-BE49-F238E27FC236}">
                <a16:creationId xmlns:a16="http://schemas.microsoft.com/office/drawing/2014/main" id="{1DCF417C-417E-4E5B-BC93-4FBA267CD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5" y="2519364"/>
            <a:ext cx="366553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ветра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6" name="Text Box 17">
            <a:extLst>
              <a:ext uri="{FF2B5EF4-FFF2-40B4-BE49-F238E27FC236}">
                <a16:creationId xmlns:a16="http://schemas.microsoft.com/office/drawing/2014/main" id="{7481899C-5FCB-45A7-947D-FE8C4284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227388"/>
            <a:ext cx="3124200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падающей воды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7" name="Text Box 18">
            <a:extLst>
              <a:ext uri="{FF2B5EF4-FFF2-40B4-BE49-F238E27FC236}">
                <a16:creationId xmlns:a16="http://schemas.microsoft.com/office/drawing/2014/main" id="{A982D385-8701-4AED-9DD4-FB7CF9C9E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298951"/>
            <a:ext cx="35814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биомассы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8" name="Text Box 19">
            <a:extLst>
              <a:ext uri="{FF2B5EF4-FFF2-40B4-BE49-F238E27FC236}">
                <a16:creationId xmlns:a16="http://schemas.microsoft.com/office/drawing/2014/main" id="{1628ECA3-4550-44D2-A214-1CCCFFEE3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006976"/>
            <a:ext cx="35052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волн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99" name="Text Box 20">
            <a:extLst>
              <a:ext uri="{FF2B5EF4-FFF2-40B4-BE49-F238E27FC236}">
                <a16:creationId xmlns:a16="http://schemas.microsoft.com/office/drawing/2014/main" id="{1B81FA88-C7AE-49F9-B9A4-14C648A18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5715000"/>
            <a:ext cx="4267200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Энергия температурного перепада воды в океане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12300" name="AutoShape 21">
            <a:extLst>
              <a:ext uri="{FF2B5EF4-FFF2-40B4-BE49-F238E27FC236}">
                <a16:creationId xmlns:a16="http://schemas.microsoft.com/office/drawing/2014/main" id="{AE522E55-82F0-4065-9FE9-9F62515150C0}"/>
              </a:ext>
            </a:extLst>
          </p:cNvPr>
          <p:cNvCxnSpPr>
            <a:cxnSpLocks noChangeShapeType="1"/>
            <a:stCxn id="12290" idx="2"/>
            <a:endCxn id="12291" idx="3"/>
          </p:cNvCxnSpPr>
          <p:nvPr/>
        </p:nvCxnSpPr>
        <p:spPr bwMode="auto">
          <a:xfrm rot="5400000">
            <a:off x="5328444" y="1162844"/>
            <a:ext cx="577850" cy="84296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1" name="AutoShape 22">
            <a:extLst>
              <a:ext uri="{FF2B5EF4-FFF2-40B4-BE49-F238E27FC236}">
                <a16:creationId xmlns:a16="http://schemas.microsoft.com/office/drawing/2014/main" id="{410BC97D-8D6B-413B-8C1F-E1ADAD2D767E}"/>
              </a:ext>
            </a:extLst>
          </p:cNvPr>
          <p:cNvCxnSpPr>
            <a:cxnSpLocks noChangeShapeType="1"/>
            <a:stCxn id="12290" idx="2"/>
            <a:endCxn id="12294" idx="1"/>
          </p:cNvCxnSpPr>
          <p:nvPr/>
        </p:nvCxnSpPr>
        <p:spPr bwMode="auto">
          <a:xfrm rot="16200000" flipH="1">
            <a:off x="6112669" y="1221581"/>
            <a:ext cx="577850" cy="725488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2" name="AutoShape 23">
            <a:extLst>
              <a:ext uri="{FF2B5EF4-FFF2-40B4-BE49-F238E27FC236}">
                <a16:creationId xmlns:a16="http://schemas.microsoft.com/office/drawing/2014/main" id="{EC7A014F-5327-464E-9D97-5DDA74F11021}"/>
              </a:ext>
            </a:extLst>
          </p:cNvPr>
          <p:cNvCxnSpPr>
            <a:cxnSpLocks noChangeShapeType="1"/>
            <a:stCxn id="12291" idx="2"/>
            <a:endCxn id="12292" idx="0"/>
          </p:cNvCxnSpPr>
          <p:nvPr/>
        </p:nvCxnSpPr>
        <p:spPr bwMode="auto">
          <a:xfrm>
            <a:off x="3467101" y="2298701"/>
            <a:ext cx="1" cy="5889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3" name="AutoShape 24">
            <a:extLst>
              <a:ext uri="{FF2B5EF4-FFF2-40B4-BE49-F238E27FC236}">
                <a16:creationId xmlns:a16="http://schemas.microsoft.com/office/drawing/2014/main" id="{64334890-DE0E-4BF5-9297-7508C1591FFC}"/>
              </a:ext>
            </a:extLst>
          </p:cNvPr>
          <p:cNvCxnSpPr>
            <a:cxnSpLocks noChangeShapeType="1"/>
            <a:stCxn id="12291" idx="2"/>
            <a:endCxn id="12293" idx="1"/>
          </p:cNvCxnSpPr>
          <p:nvPr/>
        </p:nvCxnSpPr>
        <p:spPr bwMode="auto">
          <a:xfrm rot="5400000">
            <a:off x="1527176" y="2447926"/>
            <a:ext cx="2074862" cy="1804987"/>
          </a:xfrm>
          <a:prstGeom prst="curvedConnector4">
            <a:avLst>
              <a:gd name="adj1" fmla="val 6884"/>
              <a:gd name="adj2" fmla="val 122514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4" name="AutoShape 28">
            <a:extLst>
              <a:ext uri="{FF2B5EF4-FFF2-40B4-BE49-F238E27FC236}">
                <a16:creationId xmlns:a16="http://schemas.microsoft.com/office/drawing/2014/main" id="{5F12B60F-94FC-4989-9C3F-D381B8D1A48C}"/>
              </a:ext>
            </a:extLst>
          </p:cNvPr>
          <p:cNvCxnSpPr>
            <a:cxnSpLocks noChangeShapeType="1"/>
            <a:stCxn id="12294" idx="1"/>
            <a:endCxn id="12295" idx="1"/>
          </p:cNvCxnSpPr>
          <p:nvPr/>
        </p:nvCxnSpPr>
        <p:spPr bwMode="auto">
          <a:xfrm rot="10800000" flipV="1">
            <a:off x="6740525" y="1873250"/>
            <a:ext cx="38100" cy="876946"/>
          </a:xfrm>
          <a:prstGeom prst="curvedConnector3">
            <a:avLst>
              <a:gd name="adj1" fmla="val 70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5" name="AutoShape 29">
            <a:extLst>
              <a:ext uri="{FF2B5EF4-FFF2-40B4-BE49-F238E27FC236}">
                <a16:creationId xmlns:a16="http://schemas.microsoft.com/office/drawing/2014/main" id="{A9B4DFD9-4B1C-484E-B63A-25B3C8F89411}"/>
              </a:ext>
            </a:extLst>
          </p:cNvPr>
          <p:cNvCxnSpPr>
            <a:cxnSpLocks noChangeShapeType="1"/>
            <a:stCxn id="12294" idx="1"/>
            <a:endCxn id="12296" idx="1"/>
          </p:cNvCxnSpPr>
          <p:nvPr/>
        </p:nvCxnSpPr>
        <p:spPr bwMode="auto">
          <a:xfrm rot="10800000" flipH="1" flipV="1">
            <a:off x="6764339" y="1873250"/>
            <a:ext cx="231775" cy="1779588"/>
          </a:xfrm>
          <a:prstGeom prst="curvedConnector3">
            <a:avLst>
              <a:gd name="adj1" fmla="val -160963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6" name="AutoShape 30">
            <a:extLst>
              <a:ext uri="{FF2B5EF4-FFF2-40B4-BE49-F238E27FC236}">
                <a16:creationId xmlns:a16="http://schemas.microsoft.com/office/drawing/2014/main" id="{45961BB2-E979-4BC6-B480-87853C74437E}"/>
              </a:ext>
            </a:extLst>
          </p:cNvPr>
          <p:cNvCxnSpPr>
            <a:cxnSpLocks noChangeShapeType="1"/>
            <a:stCxn id="12294" idx="1"/>
            <a:endCxn id="12297" idx="1"/>
          </p:cNvCxnSpPr>
          <p:nvPr/>
        </p:nvCxnSpPr>
        <p:spPr bwMode="auto">
          <a:xfrm rot="10800000" flipH="1" flipV="1">
            <a:off x="6778625" y="1873250"/>
            <a:ext cx="3175" cy="2656533"/>
          </a:xfrm>
          <a:prstGeom prst="curvedConnector3">
            <a:avLst>
              <a:gd name="adj1" fmla="val -720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7" name="AutoShape 31">
            <a:extLst>
              <a:ext uri="{FF2B5EF4-FFF2-40B4-BE49-F238E27FC236}">
                <a16:creationId xmlns:a16="http://schemas.microsoft.com/office/drawing/2014/main" id="{9E75A785-D02A-4376-9689-FC6CA69F6ADD}"/>
              </a:ext>
            </a:extLst>
          </p:cNvPr>
          <p:cNvCxnSpPr>
            <a:cxnSpLocks noChangeShapeType="1"/>
            <a:stCxn id="12294" idx="1"/>
            <a:endCxn id="12298" idx="1"/>
          </p:cNvCxnSpPr>
          <p:nvPr/>
        </p:nvCxnSpPr>
        <p:spPr bwMode="auto">
          <a:xfrm rot="10800000" flipH="1" flipV="1">
            <a:off x="6778625" y="1873250"/>
            <a:ext cx="41275" cy="3364558"/>
          </a:xfrm>
          <a:prstGeom prst="curvedConnector3">
            <a:avLst>
              <a:gd name="adj1" fmla="val -55384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8" name="AutoShape 32">
            <a:extLst>
              <a:ext uri="{FF2B5EF4-FFF2-40B4-BE49-F238E27FC236}">
                <a16:creationId xmlns:a16="http://schemas.microsoft.com/office/drawing/2014/main" id="{4F369906-C4FE-46F2-B4B2-7451D711D7F2}"/>
              </a:ext>
            </a:extLst>
          </p:cNvPr>
          <p:cNvCxnSpPr>
            <a:cxnSpLocks noChangeShapeType="1"/>
            <a:stCxn id="12294" idx="1"/>
            <a:endCxn id="12299" idx="1"/>
          </p:cNvCxnSpPr>
          <p:nvPr/>
        </p:nvCxnSpPr>
        <p:spPr bwMode="auto">
          <a:xfrm rot="10800000" flipV="1">
            <a:off x="6424614" y="1873250"/>
            <a:ext cx="339725" cy="4267200"/>
          </a:xfrm>
          <a:prstGeom prst="curvedConnector3">
            <a:avLst>
              <a:gd name="adj1" fmla="val 37429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047E944-B04E-4C1F-8BB5-16F5682A32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381000"/>
            <a:ext cx="7772400" cy="1371600"/>
          </a:xfrm>
        </p:spPr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Потоки вещества и энергии в экосистеме</a:t>
            </a:r>
          </a:p>
        </p:txBody>
      </p:sp>
      <p:grpSp>
        <p:nvGrpSpPr>
          <p:cNvPr id="5125" name="Group 5">
            <a:extLst>
              <a:ext uri="{FF2B5EF4-FFF2-40B4-BE49-F238E27FC236}">
                <a16:creationId xmlns:a16="http://schemas.microsoft.com/office/drawing/2014/main" id="{7B679298-39C8-4549-BA8A-B5A25EE6025A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600200"/>
            <a:ext cx="7239000" cy="5105400"/>
            <a:chOff x="2058" y="624"/>
            <a:chExt cx="8103" cy="6810"/>
          </a:xfrm>
        </p:grpSpPr>
        <p:grpSp>
          <p:nvGrpSpPr>
            <p:cNvPr id="5126" name="Group 6">
              <a:extLst>
                <a:ext uri="{FF2B5EF4-FFF2-40B4-BE49-F238E27FC236}">
                  <a16:creationId xmlns:a16="http://schemas.microsoft.com/office/drawing/2014/main" id="{D4516365-A217-41AD-B3E9-01D54B744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624"/>
              <a:ext cx="8097" cy="6006"/>
              <a:chOff x="2064" y="624"/>
              <a:chExt cx="8097" cy="6006"/>
            </a:xfrm>
          </p:grpSpPr>
          <p:sp>
            <p:nvSpPr>
              <p:cNvPr id="5127" name="AutoShape 7">
                <a:extLst>
                  <a:ext uri="{FF2B5EF4-FFF2-40B4-BE49-F238E27FC236}">
                    <a16:creationId xmlns:a16="http://schemas.microsoft.com/office/drawing/2014/main" id="{1BFD76C9-974D-4879-BEFD-EC0FBAE50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6815" flipH="1" flipV="1">
                <a:off x="6180" y="2280"/>
                <a:ext cx="1440" cy="1440"/>
              </a:xfrm>
              <a:custGeom>
                <a:avLst/>
                <a:gdLst>
                  <a:gd name="G0" fmla="+- -683797 0 0"/>
                  <a:gd name="G1" fmla="+- -6928881 0 0"/>
                  <a:gd name="G2" fmla="+- -683797 0 -6928881"/>
                  <a:gd name="G3" fmla="+- 10800 0 0"/>
                  <a:gd name="G4" fmla="+- 0 0 -68379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01 0 0"/>
                  <a:gd name="G9" fmla="+- 0 0 -6928881"/>
                  <a:gd name="G10" fmla="+- 7901 0 2700"/>
                  <a:gd name="G11" fmla="cos G10 -683797"/>
                  <a:gd name="G12" fmla="sin G10 -683797"/>
                  <a:gd name="G13" fmla="cos 13500 -683797"/>
                  <a:gd name="G14" fmla="sin 13500 -68379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01 1 2"/>
                  <a:gd name="G20" fmla="+- G19 5400 0"/>
                  <a:gd name="G21" fmla="cos G20 -683797"/>
                  <a:gd name="G22" fmla="sin G20 -683797"/>
                  <a:gd name="G23" fmla="+- G21 10800 0"/>
                  <a:gd name="G24" fmla="+- G12 G23 G22"/>
                  <a:gd name="G25" fmla="+- G22 G23 G11"/>
                  <a:gd name="G26" fmla="cos 10800 -683797"/>
                  <a:gd name="G27" fmla="sin 10800 -683797"/>
                  <a:gd name="G28" fmla="cos 7901 -683797"/>
                  <a:gd name="G29" fmla="sin 7901 -68379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928881"/>
                  <a:gd name="G36" fmla="sin G34 -6928881"/>
                  <a:gd name="G37" fmla="+/ -6928881 -68379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01 G39"/>
                  <a:gd name="G43" fmla="sin 7901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510 w 21600"/>
                  <a:gd name="T5" fmla="*/ 1633 h 21600"/>
                  <a:gd name="T6" fmla="*/ 8265 w 21600"/>
                  <a:gd name="T7" fmla="*/ 1799 h 21600"/>
                  <a:gd name="T8" fmla="*/ 14977 w 21600"/>
                  <a:gd name="T9" fmla="*/ 4093 h 21600"/>
                  <a:gd name="T10" fmla="*/ 24076 w 21600"/>
                  <a:gd name="T11" fmla="*/ 8355 h 21600"/>
                  <a:gd name="T12" fmla="*/ 20748 w 21600"/>
                  <a:gd name="T13" fmla="*/ 13188 h 21600"/>
                  <a:gd name="T14" fmla="*/ 15914 w 21600"/>
                  <a:gd name="T15" fmla="*/ 985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70" y="9369"/>
                    </a:moveTo>
                    <a:cubicBezTo>
                      <a:pt x="17880" y="5620"/>
                      <a:pt x="14611" y="2899"/>
                      <a:pt x="10800" y="2899"/>
                    </a:cubicBezTo>
                    <a:cubicBezTo>
                      <a:pt x="10075" y="2899"/>
                      <a:pt x="9355" y="2998"/>
                      <a:pt x="8658" y="3194"/>
                    </a:cubicBezTo>
                    <a:lnTo>
                      <a:pt x="7872" y="404"/>
                    </a:lnTo>
                    <a:cubicBezTo>
                      <a:pt x="8825" y="136"/>
                      <a:pt x="9810" y="0"/>
                      <a:pt x="10800" y="0"/>
                    </a:cubicBezTo>
                    <a:cubicBezTo>
                      <a:pt x="16010" y="0"/>
                      <a:pt x="20477" y="3719"/>
                      <a:pt x="21421" y="8844"/>
                    </a:cubicBezTo>
                    <a:lnTo>
                      <a:pt x="24076" y="8355"/>
                    </a:lnTo>
                    <a:lnTo>
                      <a:pt x="20748" y="13188"/>
                    </a:lnTo>
                    <a:lnTo>
                      <a:pt x="15914" y="9858"/>
                    </a:lnTo>
                    <a:lnTo>
                      <a:pt x="18570" y="936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8" name="AutoShape 8">
                <a:extLst>
                  <a:ext uri="{FF2B5EF4-FFF2-40B4-BE49-F238E27FC236}">
                    <a16:creationId xmlns:a16="http://schemas.microsoft.com/office/drawing/2014/main" id="{86639B7A-BC4B-4E53-9282-CC76E2340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93333" flipV="1">
                <a:off x="7115" y="624"/>
                <a:ext cx="1440" cy="1440"/>
              </a:xfrm>
              <a:custGeom>
                <a:avLst/>
                <a:gdLst>
                  <a:gd name="G0" fmla="+- -683797 0 0"/>
                  <a:gd name="G1" fmla="+- -6928881 0 0"/>
                  <a:gd name="G2" fmla="+- -683797 0 -6928881"/>
                  <a:gd name="G3" fmla="+- 10800 0 0"/>
                  <a:gd name="G4" fmla="+- 0 0 -68379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01 0 0"/>
                  <a:gd name="G9" fmla="+- 0 0 -6928881"/>
                  <a:gd name="G10" fmla="+- 7901 0 2700"/>
                  <a:gd name="G11" fmla="cos G10 -683797"/>
                  <a:gd name="G12" fmla="sin G10 -683797"/>
                  <a:gd name="G13" fmla="cos 13500 -683797"/>
                  <a:gd name="G14" fmla="sin 13500 -68379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01 1 2"/>
                  <a:gd name="G20" fmla="+- G19 5400 0"/>
                  <a:gd name="G21" fmla="cos G20 -683797"/>
                  <a:gd name="G22" fmla="sin G20 -683797"/>
                  <a:gd name="G23" fmla="+- G21 10800 0"/>
                  <a:gd name="G24" fmla="+- G12 G23 G22"/>
                  <a:gd name="G25" fmla="+- G22 G23 G11"/>
                  <a:gd name="G26" fmla="cos 10800 -683797"/>
                  <a:gd name="G27" fmla="sin 10800 -683797"/>
                  <a:gd name="G28" fmla="cos 7901 -683797"/>
                  <a:gd name="G29" fmla="sin 7901 -68379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928881"/>
                  <a:gd name="G36" fmla="sin G34 -6928881"/>
                  <a:gd name="G37" fmla="+/ -6928881 -68379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01 G39"/>
                  <a:gd name="G43" fmla="sin 7901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510 w 21600"/>
                  <a:gd name="T5" fmla="*/ 1633 h 21600"/>
                  <a:gd name="T6" fmla="*/ 8265 w 21600"/>
                  <a:gd name="T7" fmla="*/ 1799 h 21600"/>
                  <a:gd name="T8" fmla="*/ 14977 w 21600"/>
                  <a:gd name="T9" fmla="*/ 4093 h 21600"/>
                  <a:gd name="T10" fmla="*/ 24076 w 21600"/>
                  <a:gd name="T11" fmla="*/ 8355 h 21600"/>
                  <a:gd name="T12" fmla="*/ 20748 w 21600"/>
                  <a:gd name="T13" fmla="*/ 13188 h 21600"/>
                  <a:gd name="T14" fmla="*/ 15914 w 21600"/>
                  <a:gd name="T15" fmla="*/ 985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70" y="9369"/>
                    </a:moveTo>
                    <a:cubicBezTo>
                      <a:pt x="17880" y="5620"/>
                      <a:pt x="14611" y="2899"/>
                      <a:pt x="10800" y="2899"/>
                    </a:cubicBezTo>
                    <a:cubicBezTo>
                      <a:pt x="10075" y="2899"/>
                      <a:pt x="9355" y="2998"/>
                      <a:pt x="8658" y="3194"/>
                    </a:cubicBezTo>
                    <a:lnTo>
                      <a:pt x="7872" y="404"/>
                    </a:lnTo>
                    <a:cubicBezTo>
                      <a:pt x="8825" y="136"/>
                      <a:pt x="9810" y="0"/>
                      <a:pt x="10800" y="0"/>
                    </a:cubicBezTo>
                    <a:cubicBezTo>
                      <a:pt x="16010" y="0"/>
                      <a:pt x="20477" y="3719"/>
                      <a:pt x="21421" y="8844"/>
                    </a:cubicBezTo>
                    <a:lnTo>
                      <a:pt x="24076" y="8355"/>
                    </a:lnTo>
                    <a:lnTo>
                      <a:pt x="20748" y="13188"/>
                    </a:lnTo>
                    <a:lnTo>
                      <a:pt x="15914" y="9858"/>
                    </a:lnTo>
                    <a:lnTo>
                      <a:pt x="18570" y="936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9" name="AutoShape 9">
                <a:extLst>
                  <a:ext uri="{FF2B5EF4-FFF2-40B4-BE49-F238E27FC236}">
                    <a16:creationId xmlns:a16="http://schemas.microsoft.com/office/drawing/2014/main" id="{C6C142DE-C8D0-48E4-B909-958B2B8AA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204" flipH="1">
                <a:off x="3242" y="5190"/>
                <a:ext cx="1440" cy="1440"/>
              </a:xfrm>
              <a:custGeom>
                <a:avLst/>
                <a:gdLst>
                  <a:gd name="G0" fmla="+- -683797 0 0"/>
                  <a:gd name="G1" fmla="+- -6928881 0 0"/>
                  <a:gd name="G2" fmla="+- -683797 0 -6928881"/>
                  <a:gd name="G3" fmla="+- 10800 0 0"/>
                  <a:gd name="G4" fmla="+- 0 0 -68379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01 0 0"/>
                  <a:gd name="G9" fmla="+- 0 0 -6928881"/>
                  <a:gd name="G10" fmla="+- 7901 0 2700"/>
                  <a:gd name="G11" fmla="cos G10 -683797"/>
                  <a:gd name="G12" fmla="sin G10 -683797"/>
                  <a:gd name="G13" fmla="cos 13500 -683797"/>
                  <a:gd name="G14" fmla="sin 13500 -68379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01 1 2"/>
                  <a:gd name="G20" fmla="+- G19 5400 0"/>
                  <a:gd name="G21" fmla="cos G20 -683797"/>
                  <a:gd name="G22" fmla="sin G20 -683797"/>
                  <a:gd name="G23" fmla="+- G21 10800 0"/>
                  <a:gd name="G24" fmla="+- G12 G23 G22"/>
                  <a:gd name="G25" fmla="+- G22 G23 G11"/>
                  <a:gd name="G26" fmla="cos 10800 -683797"/>
                  <a:gd name="G27" fmla="sin 10800 -683797"/>
                  <a:gd name="G28" fmla="cos 7901 -683797"/>
                  <a:gd name="G29" fmla="sin 7901 -68379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928881"/>
                  <a:gd name="G36" fmla="sin G34 -6928881"/>
                  <a:gd name="G37" fmla="+/ -6928881 -68379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01 G39"/>
                  <a:gd name="G43" fmla="sin 7901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510 w 21600"/>
                  <a:gd name="T5" fmla="*/ 1633 h 21600"/>
                  <a:gd name="T6" fmla="*/ 8265 w 21600"/>
                  <a:gd name="T7" fmla="*/ 1799 h 21600"/>
                  <a:gd name="T8" fmla="*/ 14977 w 21600"/>
                  <a:gd name="T9" fmla="*/ 4093 h 21600"/>
                  <a:gd name="T10" fmla="*/ 24076 w 21600"/>
                  <a:gd name="T11" fmla="*/ 8355 h 21600"/>
                  <a:gd name="T12" fmla="*/ 20748 w 21600"/>
                  <a:gd name="T13" fmla="*/ 13188 h 21600"/>
                  <a:gd name="T14" fmla="*/ 15914 w 21600"/>
                  <a:gd name="T15" fmla="*/ 985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70" y="9369"/>
                    </a:moveTo>
                    <a:cubicBezTo>
                      <a:pt x="17880" y="5620"/>
                      <a:pt x="14611" y="2899"/>
                      <a:pt x="10800" y="2899"/>
                    </a:cubicBezTo>
                    <a:cubicBezTo>
                      <a:pt x="10075" y="2899"/>
                      <a:pt x="9355" y="2998"/>
                      <a:pt x="8658" y="3194"/>
                    </a:cubicBezTo>
                    <a:lnTo>
                      <a:pt x="7872" y="404"/>
                    </a:lnTo>
                    <a:cubicBezTo>
                      <a:pt x="8825" y="136"/>
                      <a:pt x="9810" y="0"/>
                      <a:pt x="10800" y="0"/>
                    </a:cubicBezTo>
                    <a:cubicBezTo>
                      <a:pt x="16010" y="0"/>
                      <a:pt x="20477" y="3719"/>
                      <a:pt x="21421" y="8844"/>
                    </a:cubicBezTo>
                    <a:lnTo>
                      <a:pt x="24076" y="8355"/>
                    </a:lnTo>
                    <a:lnTo>
                      <a:pt x="20748" y="13188"/>
                    </a:lnTo>
                    <a:lnTo>
                      <a:pt x="15914" y="9858"/>
                    </a:lnTo>
                    <a:lnTo>
                      <a:pt x="18570" y="936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0" name="AutoShape 10">
                <a:extLst>
                  <a:ext uri="{FF2B5EF4-FFF2-40B4-BE49-F238E27FC236}">
                    <a16:creationId xmlns:a16="http://schemas.microsoft.com/office/drawing/2014/main" id="{66366A1D-78FD-42E7-8D82-1390EDA83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18047" flipV="1">
                <a:off x="2472" y="1596"/>
                <a:ext cx="1440" cy="1440"/>
              </a:xfrm>
              <a:custGeom>
                <a:avLst/>
                <a:gdLst>
                  <a:gd name="G0" fmla="+- -683797 0 0"/>
                  <a:gd name="G1" fmla="+- -6928881 0 0"/>
                  <a:gd name="G2" fmla="+- -683797 0 -6928881"/>
                  <a:gd name="G3" fmla="+- 10800 0 0"/>
                  <a:gd name="G4" fmla="+- 0 0 -68379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01 0 0"/>
                  <a:gd name="G9" fmla="+- 0 0 -6928881"/>
                  <a:gd name="G10" fmla="+- 7901 0 2700"/>
                  <a:gd name="G11" fmla="cos G10 -683797"/>
                  <a:gd name="G12" fmla="sin G10 -683797"/>
                  <a:gd name="G13" fmla="cos 13500 -683797"/>
                  <a:gd name="G14" fmla="sin 13500 -68379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01 1 2"/>
                  <a:gd name="G20" fmla="+- G19 5400 0"/>
                  <a:gd name="G21" fmla="cos G20 -683797"/>
                  <a:gd name="G22" fmla="sin G20 -683797"/>
                  <a:gd name="G23" fmla="+- G21 10800 0"/>
                  <a:gd name="G24" fmla="+- G12 G23 G22"/>
                  <a:gd name="G25" fmla="+- G22 G23 G11"/>
                  <a:gd name="G26" fmla="cos 10800 -683797"/>
                  <a:gd name="G27" fmla="sin 10800 -683797"/>
                  <a:gd name="G28" fmla="cos 7901 -683797"/>
                  <a:gd name="G29" fmla="sin 7901 -68379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928881"/>
                  <a:gd name="G36" fmla="sin G34 -6928881"/>
                  <a:gd name="G37" fmla="+/ -6928881 -68379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01 G39"/>
                  <a:gd name="G43" fmla="sin 7901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510 w 21600"/>
                  <a:gd name="T5" fmla="*/ 1633 h 21600"/>
                  <a:gd name="T6" fmla="*/ 8265 w 21600"/>
                  <a:gd name="T7" fmla="*/ 1799 h 21600"/>
                  <a:gd name="T8" fmla="*/ 14977 w 21600"/>
                  <a:gd name="T9" fmla="*/ 4093 h 21600"/>
                  <a:gd name="T10" fmla="*/ 24076 w 21600"/>
                  <a:gd name="T11" fmla="*/ 8355 h 21600"/>
                  <a:gd name="T12" fmla="*/ 20748 w 21600"/>
                  <a:gd name="T13" fmla="*/ 13188 h 21600"/>
                  <a:gd name="T14" fmla="*/ 15914 w 21600"/>
                  <a:gd name="T15" fmla="*/ 985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70" y="9369"/>
                    </a:moveTo>
                    <a:cubicBezTo>
                      <a:pt x="17880" y="5620"/>
                      <a:pt x="14611" y="2899"/>
                      <a:pt x="10800" y="2899"/>
                    </a:cubicBezTo>
                    <a:cubicBezTo>
                      <a:pt x="10075" y="2899"/>
                      <a:pt x="9355" y="2998"/>
                      <a:pt x="8658" y="3194"/>
                    </a:cubicBezTo>
                    <a:lnTo>
                      <a:pt x="7872" y="404"/>
                    </a:lnTo>
                    <a:cubicBezTo>
                      <a:pt x="8825" y="136"/>
                      <a:pt x="9810" y="0"/>
                      <a:pt x="10800" y="0"/>
                    </a:cubicBezTo>
                    <a:cubicBezTo>
                      <a:pt x="16010" y="0"/>
                      <a:pt x="20477" y="3719"/>
                      <a:pt x="21421" y="8844"/>
                    </a:cubicBezTo>
                    <a:lnTo>
                      <a:pt x="24076" y="8355"/>
                    </a:lnTo>
                    <a:lnTo>
                      <a:pt x="20748" y="13188"/>
                    </a:lnTo>
                    <a:lnTo>
                      <a:pt x="15914" y="9858"/>
                    </a:lnTo>
                    <a:lnTo>
                      <a:pt x="18570" y="936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1" name="AutoShape 11">
                <a:extLst>
                  <a:ext uri="{FF2B5EF4-FFF2-40B4-BE49-F238E27FC236}">
                    <a16:creationId xmlns:a16="http://schemas.microsoft.com/office/drawing/2014/main" id="{870A3038-B289-4455-8EF2-0C89FB991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18047" flipH="1">
                <a:off x="8195" y="4296"/>
                <a:ext cx="1440" cy="1440"/>
              </a:xfrm>
              <a:custGeom>
                <a:avLst/>
                <a:gdLst>
                  <a:gd name="G0" fmla="+- -683797 0 0"/>
                  <a:gd name="G1" fmla="+- -6928881 0 0"/>
                  <a:gd name="G2" fmla="+- -683797 0 -6928881"/>
                  <a:gd name="G3" fmla="+- 10800 0 0"/>
                  <a:gd name="G4" fmla="+- 0 0 -68379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01 0 0"/>
                  <a:gd name="G9" fmla="+- 0 0 -6928881"/>
                  <a:gd name="G10" fmla="+- 7901 0 2700"/>
                  <a:gd name="G11" fmla="cos G10 -683797"/>
                  <a:gd name="G12" fmla="sin G10 -683797"/>
                  <a:gd name="G13" fmla="cos 13500 -683797"/>
                  <a:gd name="G14" fmla="sin 13500 -68379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01 1 2"/>
                  <a:gd name="G20" fmla="+- G19 5400 0"/>
                  <a:gd name="G21" fmla="cos G20 -683797"/>
                  <a:gd name="G22" fmla="sin G20 -683797"/>
                  <a:gd name="G23" fmla="+- G21 10800 0"/>
                  <a:gd name="G24" fmla="+- G12 G23 G22"/>
                  <a:gd name="G25" fmla="+- G22 G23 G11"/>
                  <a:gd name="G26" fmla="cos 10800 -683797"/>
                  <a:gd name="G27" fmla="sin 10800 -683797"/>
                  <a:gd name="G28" fmla="cos 7901 -683797"/>
                  <a:gd name="G29" fmla="sin 7901 -68379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928881"/>
                  <a:gd name="G36" fmla="sin G34 -6928881"/>
                  <a:gd name="G37" fmla="+/ -6928881 -68379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01 G39"/>
                  <a:gd name="G43" fmla="sin 7901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510 w 21600"/>
                  <a:gd name="T5" fmla="*/ 1633 h 21600"/>
                  <a:gd name="T6" fmla="*/ 8265 w 21600"/>
                  <a:gd name="T7" fmla="*/ 1799 h 21600"/>
                  <a:gd name="T8" fmla="*/ 14977 w 21600"/>
                  <a:gd name="T9" fmla="*/ 4093 h 21600"/>
                  <a:gd name="T10" fmla="*/ 24076 w 21600"/>
                  <a:gd name="T11" fmla="*/ 8355 h 21600"/>
                  <a:gd name="T12" fmla="*/ 20748 w 21600"/>
                  <a:gd name="T13" fmla="*/ 13188 h 21600"/>
                  <a:gd name="T14" fmla="*/ 15914 w 21600"/>
                  <a:gd name="T15" fmla="*/ 985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70" y="9369"/>
                    </a:moveTo>
                    <a:cubicBezTo>
                      <a:pt x="17880" y="5620"/>
                      <a:pt x="14611" y="2899"/>
                      <a:pt x="10800" y="2899"/>
                    </a:cubicBezTo>
                    <a:cubicBezTo>
                      <a:pt x="10075" y="2899"/>
                      <a:pt x="9355" y="2998"/>
                      <a:pt x="8658" y="3194"/>
                    </a:cubicBezTo>
                    <a:lnTo>
                      <a:pt x="7872" y="404"/>
                    </a:lnTo>
                    <a:cubicBezTo>
                      <a:pt x="8825" y="136"/>
                      <a:pt x="9810" y="0"/>
                      <a:pt x="10800" y="0"/>
                    </a:cubicBezTo>
                    <a:cubicBezTo>
                      <a:pt x="16010" y="0"/>
                      <a:pt x="20477" y="3719"/>
                      <a:pt x="21421" y="8844"/>
                    </a:cubicBezTo>
                    <a:lnTo>
                      <a:pt x="24076" y="8355"/>
                    </a:lnTo>
                    <a:lnTo>
                      <a:pt x="20748" y="13188"/>
                    </a:lnTo>
                    <a:lnTo>
                      <a:pt x="15914" y="9858"/>
                    </a:lnTo>
                    <a:lnTo>
                      <a:pt x="18570" y="936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2" name="Text Box 12">
                <a:extLst>
                  <a:ext uri="{FF2B5EF4-FFF2-40B4-BE49-F238E27FC236}">
                    <a16:creationId xmlns:a16="http://schemas.microsoft.com/office/drawing/2014/main" id="{45F9204F-A776-4277-BA2E-BA2500235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5" y="1494"/>
                <a:ext cx="1800" cy="54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Биогены</a:t>
                </a:r>
              </a:p>
            </p:txBody>
          </p:sp>
          <p:sp>
            <p:nvSpPr>
              <p:cNvPr id="5133" name="Text Box 13">
                <a:extLst>
                  <a:ext uri="{FF2B5EF4-FFF2-40B4-BE49-F238E27FC236}">
                    <a16:creationId xmlns:a16="http://schemas.microsoft.com/office/drawing/2014/main" id="{BF9B7CC6-BF72-4695-B0F4-4AA312EBDC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2" y="5052"/>
                <a:ext cx="2340" cy="1302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Консументы</a:t>
                </a:r>
              </a:p>
              <a:p>
                <a:pPr algn="ctr" eaLnBrk="0" hangingPunct="0"/>
                <a:r>
                  <a:rPr lang="ru-RU" altLang="ru-RU" sz="1200">
                    <a:solidFill>
                      <a:schemeClr val="bg2"/>
                    </a:solidFill>
                    <a:latin typeface="Arial" panose="020B0604020202020204" pitchFamily="34" charset="0"/>
                  </a:rPr>
                  <a:t>(травоядные, плотоядные, детритофаги)</a:t>
                </a:r>
              </a:p>
            </p:txBody>
          </p:sp>
          <p:sp>
            <p:nvSpPr>
              <p:cNvPr id="5134" name="AutoShape 14">
                <a:extLst>
                  <a:ext uri="{FF2B5EF4-FFF2-40B4-BE49-F238E27FC236}">
                    <a16:creationId xmlns:a16="http://schemas.microsoft.com/office/drawing/2014/main" id="{86519527-914C-4AC0-A0BD-A8965D176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632"/>
                <a:ext cx="2811" cy="2304"/>
              </a:xfrm>
              <a:custGeom>
                <a:avLst/>
                <a:gdLst>
                  <a:gd name="G0" fmla="+- -177165 0 0"/>
                  <a:gd name="G1" fmla="+- -5880857 0 0"/>
                  <a:gd name="G2" fmla="+- -177165 0 -5880857"/>
                  <a:gd name="G3" fmla="+- 10800 0 0"/>
                  <a:gd name="G4" fmla="+- 0 0 -17716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50 0 0"/>
                  <a:gd name="G9" fmla="+- 0 0 -5880857"/>
                  <a:gd name="G10" fmla="+- 8650 0 2700"/>
                  <a:gd name="G11" fmla="cos G10 -177165"/>
                  <a:gd name="G12" fmla="sin G10 -177165"/>
                  <a:gd name="G13" fmla="cos 13500 -177165"/>
                  <a:gd name="G14" fmla="sin 13500 -17716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50 1 2"/>
                  <a:gd name="G20" fmla="+- G19 5400 0"/>
                  <a:gd name="G21" fmla="cos G20 -177165"/>
                  <a:gd name="G22" fmla="sin G20 -177165"/>
                  <a:gd name="G23" fmla="+- G21 10800 0"/>
                  <a:gd name="G24" fmla="+- G12 G23 G22"/>
                  <a:gd name="G25" fmla="+- G22 G23 G11"/>
                  <a:gd name="G26" fmla="cos 10800 -177165"/>
                  <a:gd name="G27" fmla="sin 10800 -177165"/>
                  <a:gd name="G28" fmla="cos 8650 -177165"/>
                  <a:gd name="G29" fmla="sin 8650 -17716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880857"/>
                  <a:gd name="G36" fmla="sin G34 -5880857"/>
                  <a:gd name="G37" fmla="+/ -5880857 -17716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50 G39"/>
                  <a:gd name="G43" fmla="sin 86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8272 w 21600"/>
                  <a:gd name="T5" fmla="*/ 3002 h 21600"/>
                  <a:gd name="T6" fmla="*/ 10845 w 21600"/>
                  <a:gd name="T7" fmla="*/ 1075 h 21600"/>
                  <a:gd name="T8" fmla="*/ 16784 w 21600"/>
                  <a:gd name="T9" fmla="*/ 4554 h 21600"/>
                  <a:gd name="T10" fmla="*/ 24284 w 21600"/>
                  <a:gd name="T11" fmla="*/ 10163 h 21600"/>
                  <a:gd name="T12" fmla="*/ 20692 w 21600"/>
                  <a:gd name="T13" fmla="*/ 14112 h 21600"/>
                  <a:gd name="T14" fmla="*/ 16743 w 21600"/>
                  <a:gd name="T15" fmla="*/ 1051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40" y="10392"/>
                    </a:moveTo>
                    <a:cubicBezTo>
                      <a:pt x="19223" y="5793"/>
                      <a:pt x="15443" y="2171"/>
                      <a:pt x="10840" y="2150"/>
                    </a:cubicBezTo>
                    <a:lnTo>
                      <a:pt x="10849" y="0"/>
                    </a:lnTo>
                    <a:cubicBezTo>
                      <a:pt x="16597" y="26"/>
                      <a:pt x="21316" y="4549"/>
                      <a:pt x="21587" y="10290"/>
                    </a:cubicBezTo>
                    <a:lnTo>
                      <a:pt x="24284" y="10163"/>
                    </a:lnTo>
                    <a:lnTo>
                      <a:pt x="20692" y="14112"/>
                    </a:lnTo>
                    <a:lnTo>
                      <a:pt x="16743" y="10519"/>
                    </a:lnTo>
                    <a:lnTo>
                      <a:pt x="19440" y="1039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5" name="AutoShape 15">
                <a:extLst>
                  <a:ext uri="{FF2B5EF4-FFF2-40B4-BE49-F238E27FC236}">
                    <a16:creationId xmlns:a16="http://schemas.microsoft.com/office/drawing/2014/main" id="{52C6E708-79BA-4B21-911D-2846079EA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075" y="2928"/>
                <a:ext cx="2811" cy="2304"/>
              </a:xfrm>
              <a:custGeom>
                <a:avLst/>
                <a:gdLst>
                  <a:gd name="G0" fmla="+- -177165 0 0"/>
                  <a:gd name="G1" fmla="+- -5880857 0 0"/>
                  <a:gd name="G2" fmla="+- -177165 0 -5880857"/>
                  <a:gd name="G3" fmla="+- 10800 0 0"/>
                  <a:gd name="G4" fmla="+- 0 0 -17716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50 0 0"/>
                  <a:gd name="G9" fmla="+- 0 0 -5880857"/>
                  <a:gd name="G10" fmla="+- 8650 0 2700"/>
                  <a:gd name="G11" fmla="cos G10 -177165"/>
                  <a:gd name="G12" fmla="sin G10 -177165"/>
                  <a:gd name="G13" fmla="cos 13500 -177165"/>
                  <a:gd name="G14" fmla="sin 13500 -17716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50 1 2"/>
                  <a:gd name="G20" fmla="+- G19 5400 0"/>
                  <a:gd name="G21" fmla="cos G20 -177165"/>
                  <a:gd name="G22" fmla="sin G20 -177165"/>
                  <a:gd name="G23" fmla="+- G21 10800 0"/>
                  <a:gd name="G24" fmla="+- G12 G23 G22"/>
                  <a:gd name="G25" fmla="+- G22 G23 G11"/>
                  <a:gd name="G26" fmla="cos 10800 -177165"/>
                  <a:gd name="G27" fmla="sin 10800 -177165"/>
                  <a:gd name="G28" fmla="cos 8650 -177165"/>
                  <a:gd name="G29" fmla="sin 8650 -17716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880857"/>
                  <a:gd name="G36" fmla="sin G34 -5880857"/>
                  <a:gd name="G37" fmla="+/ -5880857 -17716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50 G39"/>
                  <a:gd name="G43" fmla="sin 86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8272 w 21600"/>
                  <a:gd name="T5" fmla="*/ 3002 h 21600"/>
                  <a:gd name="T6" fmla="*/ 10845 w 21600"/>
                  <a:gd name="T7" fmla="*/ 1075 h 21600"/>
                  <a:gd name="T8" fmla="*/ 16784 w 21600"/>
                  <a:gd name="T9" fmla="*/ 4554 h 21600"/>
                  <a:gd name="T10" fmla="*/ 24284 w 21600"/>
                  <a:gd name="T11" fmla="*/ 10163 h 21600"/>
                  <a:gd name="T12" fmla="*/ 20692 w 21600"/>
                  <a:gd name="T13" fmla="*/ 14112 h 21600"/>
                  <a:gd name="T14" fmla="*/ 16743 w 21600"/>
                  <a:gd name="T15" fmla="*/ 1051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40" y="10392"/>
                    </a:moveTo>
                    <a:cubicBezTo>
                      <a:pt x="19223" y="5793"/>
                      <a:pt x="15443" y="2171"/>
                      <a:pt x="10840" y="2150"/>
                    </a:cubicBezTo>
                    <a:lnTo>
                      <a:pt x="10849" y="0"/>
                    </a:lnTo>
                    <a:cubicBezTo>
                      <a:pt x="16597" y="26"/>
                      <a:pt x="21316" y="4549"/>
                      <a:pt x="21587" y="10290"/>
                    </a:cubicBezTo>
                    <a:lnTo>
                      <a:pt x="24284" y="10163"/>
                    </a:lnTo>
                    <a:lnTo>
                      <a:pt x="20692" y="14112"/>
                    </a:lnTo>
                    <a:lnTo>
                      <a:pt x="16743" y="10519"/>
                    </a:lnTo>
                    <a:lnTo>
                      <a:pt x="19440" y="1039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6" name="AutoShape 16">
                <a:extLst>
                  <a:ext uri="{FF2B5EF4-FFF2-40B4-BE49-F238E27FC236}">
                    <a16:creationId xmlns:a16="http://schemas.microsoft.com/office/drawing/2014/main" id="{A06953E9-0E97-431D-83F0-94DAF6BA4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276" y="1986"/>
                <a:ext cx="2811" cy="2304"/>
              </a:xfrm>
              <a:custGeom>
                <a:avLst/>
                <a:gdLst>
                  <a:gd name="G0" fmla="+- -177165 0 0"/>
                  <a:gd name="G1" fmla="+- -5880857 0 0"/>
                  <a:gd name="G2" fmla="+- -177165 0 -5880857"/>
                  <a:gd name="G3" fmla="+- 10800 0 0"/>
                  <a:gd name="G4" fmla="+- 0 0 -17716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50 0 0"/>
                  <a:gd name="G9" fmla="+- 0 0 -5880857"/>
                  <a:gd name="G10" fmla="+- 8650 0 2700"/>
                  <a:gd name="G11" fmla="cos G10 -177165"/>
                  <a:gd name="G12" fmla="sin G10 -177165"/>
                  <a:gd name="G13" fmla="cos 13500 -177165"/>
                  <a:gd name="G14" fmla="sin 13500 -17716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50 1 2"/>
                  <a:gd name="G20" fmla="+- G19 5400 0"/>
                  <a:gd name="G21" fmla="cos G20 -177165"/>
                  <a:gd name="G22" fmla="sin G20 -177165"/>
                  <a:gd name="G23" fmla="+- G21 10800 0"/>
                  <a:gd name="G24" fmla="+- G12 G23 G22"/>
                  <a:gd name="G25" fmla="+- G22 G23 G11"/>
                  <a:gd name="G26" fmla="cos 10800 -177165"/>
                  <a:gd name="G27" fmla="sin 10800 -177165"/>
                  <a:gd name="G28" fmla="cos 8650 -177165"/>
                  <a:gd name="G29" fmla="sin 8650 -17716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880857"/>
                  <a:gd name="G36" fmla="sin G34 -5880857"/>
                  <a:gd name="G37" fmla="+/ -5880857 -17716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50 G39"/>
                  <a:gd name="G43" fmla="sin 86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8272 w 21600"/>
                  <a:gd name="T5" fmla="*/ 3002 h 21600"/>
                  <a:gd name="T6" fmla="*/ 10845 w 21600"/>
                  <a:gd name="T7" fmla="*/ 1075 h 21600"/>
                  <a:gd name="T8" fmla="*/ 16784 w 21600"/>
                  <a:gd name="T9" fmla="*/ 4554 h 21600"/>
                  <a:gd name="T10" fmla="*/ 24284 w 21600"/>
                  <a:gd name="T11" fmla="*/ 10163 h 21600"/>
                  <a:gd name="T12" fmla="*/ 20692 w 21600"/>
                  <a:gd name="T13" fmla="*/ 14112 h 21600"/>
                  <a:gd name="T14" fmla="*/ 16743 w 21600"/>
                  <a:gd name="T15" fmla="*/ 1051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40" y="10392"/>
                    </a:moveTo>
                    <a:cubicBezTo>
                      <a:pt x="19223" y="5793"/>
                      <a:pt x="15443" y="2171"/>
                      <a:pt x="10840" y="2150"/>
                    </a:cubicBezTo>
                    <a:lnTo>
                      <a:pt x="10849" y="0"/>
                    </a:lnTo>
                    <a:cubicBezTo>
                      <a:pt x="16597" y="26"/>
                      <a:pt x="21316" y="4549"/>
                      <a:pt x="21587" y="10290"/>
                    </a:cubicBezTo>
                    <a:lnTo>
                      <a:pt x="24284" y="10163"/>
                    </a:lnTo>
                    <a:lnTo>
                      <a:pt x="20692" y="14112"/>
                    </a:lnTo>
                    <a:lnTo>
                      <a:pt x="16743" y="10519"/>
                    </a:lnTo>
                    <a:lnTo>
                      <a:pt x="19440" y="1039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7C7D4964-B261-4C29-8AD3-7FFF3CC05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372" y="3270"/>
                <a:ext cx="2811" cy="2304"/>
              </a:xfrm>
              <a:custGeom>
                <a:avLst/>
                <a:gdLst>
                  <a:gd name="G0" fmla="+- -177165 0 0"/>
                  <a:gd name="G1" fmla="+- -5880857 0 0"/>
                  <a:gd name="G2" fmla="+- -177165 0 -5880857"/>
                  <a:gd name="G3" fmla="+- 10800 0 0"/>
                  <a:gd name="G4" fmla="+- 0 0 -17716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50 0 0"/>
                  <a:gd name="G9" fmla="+- 0 0 -5880857"/>
                  <a:gd name="G10" fmla="+- 8650 0 2700"/>
                  <a:gd name="G11" fmla="cos G10 -177165"/>
                  <a:gd name="G12" fmla="sin G10 -177165"/>
                  <a:gd name="G13" fmla="cos 13500 -177165"/>
                  <a:gd name="G14" fmla="sin 13500 -17716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50 1 2"/>
                  <a:gd name="G20" fmla="+- G19 5400 0"/>
                  <a:gd name="G21" fmla="cos G20 -177165"/>
                  <a:gd name="G22" fmla="sin G20 -177165"/>
                  <a:gd name="G23" fmla="+- G21 10800 0"/>
                  <a:gd name="G24" fmla="+- G12 G23 G22"/>
                  <a:gd name="G25" fmla="+- G22 G23 G11"/>
                  <a:gd name="G26" fmla="cos 10800 -177165"/>
                  <a:gd name="G27" fmla="sin 10800 -177165"/>
                  <a:gd name="G28" fmla="cos 8650 -177165"/>
                  <a:gd name="G29" fmla="sin 8650 -17716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880857"/>
                  <a:gd name="G36" fmla="sin G34 -5880857"/>
                  <a:gd name="G37" fmla="+/ -5880857 -17716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50 G39"/>
                  <a:gd name="G43" fmla="sin 86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8272 w 21600"/>
                  <a:gd name="T5" fmla="*/ 3002 h 21600"/>
                  <a:gd name="T6" fmla="*/ 10845 w 21600"/>
                  <a:gd name="T7" fmla="*/ 1075 h 21600"/>
                  <a:gd name="T8" fmla="*/ 16784 w 21600"/>
                  <a:gd name="T9" fmla="*/ 4554 h 21600"/>
                  <a:gd name="T10" fmla="*/ 24284 w 21600"/>
                  <a:gd name="T11" fmla="*/ 10163 h 21600"/>
                  <a:gd name="T12" fmla="*/ 20692 w 21600"/>
                  <a:gd name="T13" fmla="*/ 14112 h 21600"/>
                  <a:gd name="T14" fmla="*/ 16743 w 21600"/>
                  <a:gd name="T15" fmla="*/ 1051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40" y="10392"/>
                    </a:moveTo>
                    <a:cubicBezTo>
                      <a:pt x="19223" y="5793"/>
                      <a:pt x="15443" y="2171"/>
                      <a:pt x="10840" y="2150"/>
                    </a:cubicBezTo>
                    <a:lnTo>
                      <a:pt x="10849" y="0"/>
                    </a:lnTo>
                    <a:cubicBezTo>
                      <a:pt x="16597" y="26"/>
                      <a:pt x="21316" y="4549"/>
                      <a:pt x="21587" y="10290"/>
                    </a:cubicBezTo>
                    <a:lnTo>
                      <a:pt x="24284" y="10163"/>
                    </a:lnTo>
                    <a:lnTo>
                      <a:pt x="20692" y="14112"/>
                    </a:lnTo>
                    <a:lnTo>
                      <a:pt x="16743" y="10519"/>
                    </a:lnTo>
                    <a:lnTo>
                      <a:pt x="19440" y="1039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A5517C2E-7B1E-4173-8240-24D4DBE0D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3270"/>
                <a:ext cx="2520" cy="720"/>
              </a:xfrm>
              <a:prstGeom prst="leftArrow">
                <a:avLst>
                  <a:gd name="adj1" fmla="val 36667"/>
                  <a:gd name="adj2" fmla="val 87500"/>
                </a:avLst>
              </a:prstGeom>
              <a:solidFill>
                <a:srgbClr val="FF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139" name="Group 19">
                <a:extLst>
                  <a:ext uri="{FF2B5EF4-FFF2-40B4-BE49-F238E27FC236}">
                    <a16:creationId xmlns:a16="http://schemas.microsoft.com/office/drawing/2014/main" id="{1901CBD9-DF7B-460E-991C-D40667252E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1" y="3162"/>
                <a:ext cx="7380" cy="900"/>
                <a:chOff x="2241" y="2844"/>
                <a:chExt cx="7380" cy="900"/>
              </a:xfrm>
            </p:grpSpPr>
            <p:sp>
              <p:nvSpPr>
                <p:cNvPr id="5140" name="Text Box 20">
                  <a:extLst>
                    <a:ext uri="{FF2B5EF4-FFF2-40B4-BE49-F238E27FC236}">
                      <a16:creationId xmlns:a16="http://schemas.microsoft.com/office/drawing/2014/main" id="{B002A0C7-3586-474F-A36B-FAC367D707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81" y="2844"/>
                  <a:ext cx="2340" cy="9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ru-RU" altLang="ru-RU" sz="1400" b="1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Продуценты</a:t>
                  </a:r>
                </a:p>
                <a:p>
                  <a:pPr algn="ctr" eaLnBrk="0" hangingPunct="0"/>
                  <a:r>
                    <a:rPr lang="ru-RU" altLang="ru-RU" sz="120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(растения)</a:t>
                  </a:r>
                </a:p>
              </p:txBody>
            </p:sp>
            <p:sp>
              <p:nvSpPr>
                <p:cNvPr id="5141" name="Text Box 21">
                  <a:extLst>
                    <a:ext uri="{FF2B5EF4-FFF2-40B4-BE49-F238E27FC236}">
                      <a16:creationId xmlns:a16="http://schemas.microsoft.com/office/drawing/2014/main" id="{6ADAC2DE-EB9B-4EF2-BE11-FF854A1C21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1" y="2844"/>
                  <a:ext cx="2520" cy="9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ru-RU" altLang="ru-RU" sz="1400" b="1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Редуценты</a:t>
                  </a:r>
                </a:p>
                <a:p>
                  <a:pPr algn="ctr" eaLnBrk="0" hangingPunct="0"/>
                  <a:r>
                    <a:rPr lang="ru-RU" altLang="ru-RU" sz="120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(грибы и бактерии)</a:t>
                  </a:r>
                </a:p>
              </p:txBody>
            </p:sp>
          </p:grpSp>
          <p:sp>
            <p:nvSpPr>
              <p:cNvPr id="5142" name="AutoShape 22">
                <a:extLst>
                  <a:ext uri="{FF2B5EF4-FFF2-40B4-BE49-F238E27FC236}">
                    <a16:creationId xmlns:a16="http://schemas.microsoft.com/office/drawing/2014/main" id="{090A69A6-76C8-44B8-8724-970338A4A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1" y="774"/>
                <a:ext cx="900" cy="900"/>
              </a:xfrm>
              <a:prstGeom prst="star32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3" name="Text Box 23">
                <a:extLst>
                  <a:ext uri="{FF2B5EF4-FFF2-40B4-BE49-F238E27FC236}">
                    <a16:creationId xmlns:a16="http://schemas.microsoft.com/office/drawing/2014/main" id="{E63940AC-6D43-42B0-BAAD-34A92E4B01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6" y="6060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200" b="1">
                    <a:latin typeface="Arial" panose="020B0604020202020204" pitchFamily="34" charset="0"/>
                  </a:rPr>
                  <a:t>ТЕПЛО</a:t>
                </a:r>
              </a:p>
            </p:txBody>
          </p:sp>
          <p:sp>
            <p:nvSpPr>
              <p:cNvPr id="5144" name="Text Box 24">
                <a:extLst>
                  <a:ext uri="{FF2B5EF4-FFF2-40B4-BE49-F238E27FC236}">
                    <a16:creationId xmlns:a16="http://schemas.microsoft.com/office/drawing/2014/main" id="{2777C3A3-FFEC-4394-88E5-ABF5D7421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76" y="5760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200" b="1">
                    <a:latin typeface="Arial" panose="020B0604020202020204" pitchFamily="34" charset="0"/>
                  </a:rPr>
                  <a:t>ТЕПЛО</a:t>
                </a:r>
              </a:p>
            </p:txBody>
          </p:sp>
          <p:sp>
            <p:nvSpPr>
              <p:cNvPr id="5145" name="Text Box 25">
                <a:extLst>
                  <a:ext uri="{FF2B5EF4-FFF2-40B4-BE49-F238E27FC236}">
                    <a16:creationId xmlns:a16="http://schemas.microsoft.com/office/drawing/2014/main" id="{422E5CE1-944B-4E77-972A-293C58E024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1488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200" b="1">
                    <a:latin typeface="Arial" panose="020B0604020202020204" pitchFamily="34" charset="0"/>
                  </a:rPr>
                  <a:t>ТЕПЛО</a:t>
                </a:r>
              </a:p>
            </p:txBody>
          </p:sp>
          <p:sp>
            <p:nvSpPr>
              <p:cNvPr id="5146" name="Text Box 26">
                <a:extLst>
                  <a:ext uri="{FF2B5EF4-FFF2-40B4-BE49-F238E27FC236}">
                    <a16:creationId xmlns:a16="http://schemas.microsoft.com/office/drawing/2014/main" id="{AE53F927-DED9-465D-AD41-BEB0E8138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0" y="2340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200" b="1">
                    <a:latin typeface="Arial" panose="020B0604020202020204" pitchFamily="34" charset="0"/>
                  </a:rPr>
                  <a:t>ТЕПЛО</a:t>
                </a:r>
              </a:p>
            </p:txBody>
          </p:sp>
          <p:sp>
            <p:nvSpPr>
              <p:cNvPr id="5147" name="Text Box 27">
                <a:extLst>
                  <a:ext uri="{FF2B5EF4-FFF2-40B4-BE49-F238E27FC236}">
                    <a16:creationId xmlns:a16="http://schemas.microsoft.com/office/drawing/2014/main" id="{0884F738-E9EA-4B23-8B26-EC40C5286C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" y="1008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ru-RU" altLang="ru-RU" sz="1200" b="1">
                    <a:latin typeface="Arial" panose="020B0604020202020204" pitchFamily="34" charset="0"/>
                  </a:rPr>
                  <a:t>ТЕПЛО</a:t>
                </a:r>
              </a:p>
            </p:txBody>
          </p:sp>
          <p:sp>
            <p:nvSpPr>
              <p:cNvPr id="5148" name="AutoShape 28">
                <a:extLst>
                  <a:ext uri="{FF2B5EF4-FFF2-40B4-BE49-F238E27FC236}">
                    <a16:creationId xmlns:a16="http://schemas.microsoft.com/office/drawing/2014/main" id="{7B4E45E3-DF57-4B64-A415-40BD71088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2281">
                <a:off x="9096" y="1752"/>
                <a:ext cx="720" cy="1260"/>
              </a:xfrm>
              <a:prstGeom prst="downArrow">
                <a:avLst>
                  <a:gd name="adj1" fmla="val 33333"/>
                  <a:gd name="adj2" fmla="val 43750"/>
                </a:avLst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49" name="Text Box 29">
              <a:extLst>
                <a:ext uri="{FF2B5EF4-FFF2-40B4-BE49-F238E27FC236}">
                  <a16:creationId xmlns:a16="http://schemas.microsoft.com/office/drawing/2014/main" id="{5D6F24CF-12F5-4F4A-B00F-029D7B3A7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8" y="6714"/>
              <a:ext cx="81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ru-RU" altLang="ru-RU" sz="13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>
            <a:extLst>
              <a:ext uri="{FF2B5EF4-FFF2-40B4-BE49-F238E27FC236}">
                <a16:creationId xmlns:a16="http://schemas.microsoft.com/office/drawing/2014/main" id="{6FBDD2FF-FA10-4516-BD9A-920126746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8600"/>
            <a:ext cx="937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Стоимость солнечной энергии</a:t>
            </a:r>
          </a:p>
        </p:txBody>
      </p:sp>
      <p:pic>
        <p:nvPicPr>
          <p:cNvPr id="13315" name="Picture 1027" descr="Себестоимость альтернативных источников энергии">
            <a:extLst>
              <a:ext uri="{FF2B5EF4-FFF2-40B4-BE49-F238E27FC236}">
                <a16:creationId xmlns:a16="http://schemas.microsoft.com/office/drawing/2014/main" id="{4584BD78-DCD7-48BE-BF08-359815B4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6" y="1071979"/>
            <a:ext cx="645628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6FE64D0-10F2-4693-8F7F-F7664DEF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74" y="1071979"/>
            <a:ext cx="515620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32E3558-ECD9-4B0B-987C-1FFA8E15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15888"/>
            <a:ext cx="5327650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1">
            <a:extLst>
              <a:ext uri="{FF2B5EF4-FFF2-40B4-BE49-F238E27FC236}">
                <a16:creationId xmlns:a16="http://schemas.microsoft.com/office/drawing/2014/main" id="{A470EB6A-A2E0-47E7-88A3-35E7A9237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4391025"/>
            <a:ext cx="4032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b="1"/>
              <a:t>В 2013 году суммарная мощность, введённых в эксплуатацию солнечных установок в Китае достигла 12 гигаватт. Для сравнения, Германия в 2013 году ввела в эксплуатацию солнечные батареи суммарной мощностью 3,3 гигаватта. 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85370470-0630-4E86-8B5E-D6438D4B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84163"/>
            <a:ext cx="58324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A585959F-87CA-41BE-83F5-D8DC999E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6" y="1600200"/>
            <a:ext cx="6335713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Rectangle 5">
            <a:extLst>
              <a:ext uri="{FF2B5EF4-FFF2-40B4-BE49-F238E27FC236}">
                <a16:creationId xmlns:a16="http://schemas.microsoft.com/office/drawing/2014/main" id="{F10BE9FF-7B61-49E8-83DF-033EC395342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Установленная мощность ветрогенераторов в мире</a:t>
            </a:r>
          </a:p>
        </p:txBody>
      </p:sp>
      <p:pic>
        <p:nvPicPr>
          <p:cNvPr id="4" name="Picture 3" descr="synscene">
            <a:extLst>
              <a:ext uri="{FF2B5EF4-FFF2-40B4-BE49-F238E27FC236}">
                <a16:creationId xmlns:a16="http://schemas.microsoft.com/office/drawing/2014/main" id="{9F7EB934-6CD6-4F50-8583-C6E378B4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3" y="840570"/>
            <a:ext cx="3157491" cy="30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ветростанции в дании">
            <a:extLst>
              <a:ext uri="{FF2B5EF4-FFF2-40B4-BE49-F238E27FC236}">
                <a16:creationId xmlns:a16="http://schemas.microsoft.com/office/drawing/2014/main" id="{7B2F2FE2-8DBF-4262-94A1-C70356F4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61" y="3854958"/>
            <a:ext cx="3635351" cy="278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56A828D-4A4C-4210-B4C8-BBA5F3A11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8600"/>
            <a:ext cx="937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4400" b="1">
                <a:solidFill>
                  <a:srgbClr val="CC3300"/>
                </a:solidFill>
                <a:latin typeface="Arial" panose="020B0604020202020204" pitchFamily="34" charset="0"/>
              </a:rPr>
              <a:t>Энергия биомассы</a:t>
            </a:r>
          </a:p>
        </p:txBody>
      </p:sp>
      <p:pic>
        <p:nvPicPr>
          <p:cNvPr id="23555" name="Picture 3" descr="methantank">
            <a:extLst>
              <a:ext uri="{FF2B5EF4-FFF2-40B4-BE49-F238E27FC236}">
                <a16:creationId xmlns:a16="http://schemas.microsoft.com/office/drawing/2014/main" id="{16BF4038-DA36-4888-8087-F968636D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6A7E1E0-0B7A-457D-AC2A-02F52EB35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84201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4400" b="1" dirty="0">
                <a:solidFill>
                  <a:srgbClr val="CC3300"/>
                </a:solidFill>
                <a:latin typeface="Arial" panose="020B0604020202020204" pitchFamily="34" charset="0"/>
              </a:rPr>
              <a:t>Геотермальная энергия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5A0E8248-F36D-4056-9117-A14FC3FDF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439863"/>
            <a:ext cx="3429000" cy="850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Arial" panose="020B0604020202020204" pitchFamily="34" charset="0"/>
              </a:rPr>
              <a:t>Геотермальные источники</a:t>
            </a: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74F7A0EA-239D-4EDB-99EB-5C2B0D0E5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971801"/>
            <a:ext cx="3429000" cy="1216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Глубокое бурение для получения пара (электрогенерация)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9D0B3A0F-3B43-4DA8-A640-56E674916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868864"/>
            <a:ext cx="3429000" cy="1216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Arial" panose="020B0604020202020204" pitchFamily="34" charset="0"/>
              </a:rPr>
              <a:t>Неглубокое бурение + «тепловой насос» (отопление зданий)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3080EF1B-42CA-4621-BE85-DB4AADC27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219200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AC228700-EC24-435D-8807-856B890EF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5626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AEC65B9A-0396-41B6-92D3-A58F60C79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581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9E7F18-49B2-40E9-8EE4-DBCC48686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8288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A20315D-1BE4-4B82-827C-8A0D1406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89" y="1354698"/>
            <a:ext cx="4297053" cy="261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geoterm">
            <a:extLst>
              <a:ext uri="{FF2B5EF4-FFF2-40B4-BE49-F238E27FC236}">
                <a16:creationId xmlns:a16="http://schemas.microsoft.com/office/drawing/2014/main" id="{18658ADD-B022-449A-B2B5-1B9D9710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89" y="3923435"/>
            <a:ext cx="4159002" cy="293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1D27DF4-B2CC-4AC5-8698-1E357569B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6" y="1354698"/>
            <a:ext cx="3263099" cy="32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725DB4C-3BDE-4173-B1CA-BC20BCB754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Причины экологического кризиса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81827CC-29E4-451C-BD51-573B8D41D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/>
              <a:t>«Разрушение нашего общего достояния – окружающей среды – является следствием частной собственности». (Гаррет Хардин, 1968 г.)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/>
              <a:t>«Бедность – это худшая форма загрязнения». (Индира Ганди, 1972 г.)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/>
              <a:t>«Безудержное загрязнение и неконтролируемый рост численности населения представляют две реальные угрозы жизни как таковой». (Stanley Foundation, 1971)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/>
              <a:t>«Если существующие тенденции развития останутся неизменными, мировая система выйдет за пределы устойчивости и потерпит катастрофу». (</a:t>
            </a:r>
            <a:r>
              <a:rPr lang="en-US" altLang="ru-RU" sz="2800"/>
              <a:t>Meadows and Meadows</a:t>
            </a:r>
            <a:r>
              <a:rPr lang="ru-RU" altLang="ru-RU" sz="2800"/>
              <a:t>,</a:t>
            </a:r>
            <a:r>
              <a:rPr lang="en-US" altLang="ru-RU" sz="2800"/>
              <a:t> 1972</a:t>
            </a:r>
            <a:r>
              <a:rPr lang="ru-RU" altLang="ru-RU" sz="2800"/>
              <a:t>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AB663C9C-1979-4923-9635-36A1A2BE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955676"/>
            <a:ext cx="4619625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>
            <a:extLst>
              <a:ext uri="{FF2B5EF4-FFF2-40B4-BE49-F238E27FC236}">
                <a16:creationId xmlns:a16="http://schemas.microsoft.com/office/drawing/2014/main" id="{3C5E30FE-7745-4C4B-A06C-46324B61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952500"/>
            <a:ext cx="43243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>
            <a:extLst>
              <a:ext uri="{FF2B5EF4-FFF2-40B4-BE49-F238E27FC236}">
                <a16:creationId xmlns:a16="http://schemas.microsoft.com/office/drawing/2014/main" id="{F8D7F513-1680-42B1-951C-66D7B627E4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FF3300"/>
                </a:solidFill>
              </a:rPr>
              <a:t>Экологический след человечества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D1E984E9-ED9C-443D-8ED5-143511C9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84485"/>
            <a:ext cx="8353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2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Несовершенство современной экономики</a:t>
            </a:r>
            <a:endParaRPr lang="ru-RU" altLang="ru-RU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937" name="Group 217">
            <a:extLst>
              <a:ext uri="{FF2B5EF4-FFF2-40B4-BE49-F238E27FC236}">
                <a16:creationId xmlns:a16="http://schemas.microsoft.com/office/drawing/2014/main" id="{9C363BF4-69A5-4A9D-B3C9-24D8B2AF0212}"/>
              </a:ext>
            </a:extLst>
          </p:cNvPr>
          <p:cNvGraphicFramePr>
            <a:graphicFrameLocks noGrp="1"/>
          </p:cNvGraphicFramePr>
          <p:nvPr/>
        </p:nvGraphicFramePr>
        <p:xfrm>
          <a:off x="2782889" y="1268413"/>
          <a:ext cx="6865937" cy="4572000"/>
        </p:xfrm>
        <a:graphic>
          <a:graphicData uri="http://schemas.openxmlformats.org/drawingml/2006/table">
            <a:tbl>
              <a:tblPr/>
              <a:tblGrid>
                <a:gridCol w="2484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 мире тратится на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(млрд. долл. в год)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Миру нужно на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(млрд долл. в год)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Гольф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Основы детского здравоохранения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Вино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Начальное образование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Пиво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Чистую воду и санитарию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Сигареты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Планирование семьи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Рекламу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Военные нужды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Всего:</a:t>
                      </a: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1735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Всего:</a:t>
                      </a: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410" name="Rectangle 212">
            <a:extLst>
              <a:ext uri="{FF2B5EF4-FFF2-40B4-BE49-F238E27FC236}">
                <a16:creationId xmlns:a16="http://schemas.microsoft.com/office/drawing/2014/main" id="{59046953-88E5-496A-A2A9-C86046B85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63" y="5035550"/>
            <a:ext cx="184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br>
              <a:rPr lang="ru-RU" altLang="ru-RU" sz="900"/>
            </a:b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411" name="Rectangle 213">
            <a:extLst>
              <a:ext uri="{FF2B5EF4-FFF2-40B4-BE49-F238E27FC236}">
                <a16:creationId xmlns:a16="http://schemas.microsoft.com/office/drawing/2014/main" id="{248B325C-8582-4DB4-831E-EA08B4167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5911334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412" name="Rectangle 214">
            <a:extLst>
              <a:ext uri="{FF2B5EF4-FFF2-40B4-BE49-F238E27FC236}">
                <a16:creationId xmlns:a16="http://schemas.microsoft.com/office/drawing/2014/main" id="{A2E7B6D3-56A9-424C-A8E7-69DD2E7AF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6236350"/>
            <a:ext cx="594951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1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Урсул А.Д. Переход России к устойчивому развитию. — М., 1998. — С. 60.</a:t>
            </a:r>
            <a:endParaRPr lang="ru-RU" altLang="ru-RU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D72B44FB-AEA8-4E8D-A293-517756FF1C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74826" y="260350"/>
            <a:ext cx="4259263" cy="9223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>
                <a:solidFill>
                  <a:srgbClr val="CC3300"/>
                </a:solidFill>
              </a:rPr>
              <a:t>Прогноз ГЕО-3 </a:t>
            </a: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B03BD86A-6845-4274-B3DC-11B6B2CC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484313"/>
            <a:ext cx="8875713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6">
            <a:extLst>
              <a:ext uri="{FF2B5EF4-FFF2-40B4-BE49-F238E27FC236}">
                <a16:creationId xmlns:a16="http://schemas.microsoft.com/office/drawing/2014/main" id="{DFF68A0E-60A4-42CB-A4F4-449BFA17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15889"/>
            <a:ext cx="34559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/>
              <a:t>Воздействие на экосистемы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/>
              <a:t> </a:t>
            </a:r>
            <a:r>
              <a:rPr lang="ru-RU" altLang="ru-RU" sz="2000" b="1"/>
              <a:t>(темнее – больше)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>
            <a:extLst>
              <a:ext uri="{FF2B5EF4-FFF2-40B4-BE49-F238E27FC236}">
                <a16:creationId xmlns:a16="http://schemas.microsoft.com/office/drawing/2014/main" id="{A2D820C5-3E80-4F07-B67A-43CEC37F0ED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Принципы Стокгольмской конференции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639EB404-0356-48D7-B8DB-86466ACF0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/>
              <a:t>Права человека должны быть признаны, апартеид и колониализм должны быть заклеймены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/>
              <a:t>Природные ресурсы должны охраняться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/>
              <a:t>Способность Земли восстанавливать возобновимые ресурсы должна поддерживаться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/>
              <a:t>Дикая флора и фауна должны охраняться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>
                <a:effectLst/>
              </a:rPr>
              <a:t>Невозобновимые ресурсы должны быть поделены и не должны исчерпываться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>
                <a:effectLst/>
              </a:rPr>
              <a:t>Загрязнение не должно превышать способность окружающей среды к самоочищению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>
            <a:extLst>
              <a:ext uri="{FF2B5EF4-FFF2-40B4-BE49-F238E27FC236}">
                <a16:creationId xmlns:a16="http://schemas.microsoft.com/office/drawing/2014/main" id="{CBF09C54-9CA1-49FF-BEF8-A04D9CDE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1"/>
            <a:ext cx="914400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B6DC8474-76C3-4B24-9173-4693B11A9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800">
                <a:effectLst/>
              </a:rPr>
              <a:t>Губительное загрязнение океана должно быть предотвращено</a:t>
            </a:r>
          </a:p>
          <a:p>
            <a:pPr eaLnBrk="1" hangingPunct="1">
              <a:defRPr/>
            </a:pPr>
            <a:r>
              <a:rPr lang="ru-RU" altLang="ru-RU" sz="2800">
                <a:effectLst/>
              </a:rPr>
              <a:t>Развитие является необходимым фактором улучшения состояния окружающей среды</a:t>
            </a:r>
          </a:p>
          <a:p>
            <a:pPr eaLnBrk="1" hangingPunct="1">
              <a:defRPr/>
            </a:pPr>
            <a:r>
              <a:rPr lang="ru-RU" altLang="ru-RU" sz="2800">
                <a:effectLst/>
              </a:rPr>
              <a:t>Развивающимся странам в связи с этим требуется помощь</a:t>
            </a:r>
          </a:p>
          <a:p>
            <a:pPr eaLnBrk="1" hangingPunct="1">
              <a:defRPr/>
            </a:pPr>
            <a:r>
              <a:rPr lang="ru-RU" altLang="ru-RU" sz="2800">
                <a:effectLst/>
              </a:rPr>
              <a:t>Развивающимся странам необходимо устанавливать приемлемые цены на экспорт для обеспечения управления окружающей средой</a:t>
            </a:r>
          </a:p>
          <a:p>
            <a:pPr eaLnBrk="1" hangingPunct="1">
              <a:defRPr/>
            </a:pPr>
            <a:endParaRPr lang="ru-RU" altLang="ru-RU" sz="2800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73FF78DF-F190-4CD9-B11A-1264EE494E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Принципы Стокгольмской конференции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492B682-18A9-4755-9D08-220EAAC071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>
                <a:solidFill>
                  <a:srgbClr val="CC3300"/>
                </a:solidFill>
              </a:rPr>
              <a:t>Принципы Стокгольмской конференции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E5FD5CD-0684-4F9B-8DC3-57AC2D336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Природоохранная политика не должна мешать экономическому развитию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Развивающиеся страны нуждаются в финансировании для укрепления экологической безопасности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Рациональное планирование должно способствовать разрешению конфликтов между экономическим развитием и окружающей средой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Необходимо планирование населенных пунктов с целью предотвращения экологических проблем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Правительства стран обязаны планировать свою собственную демографическую политику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>
                <a:effectLst/>
              </a:rPr>
              <a:t>Экологическое образование необходимо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7BEC7E42-BFF1-4EE3-B2FC-B3CA5DBBFA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i="1">
                <a:solidFill>
                  <a:schemeClr val="hlink"/>
                </a:solidFill>
                <a:latin typeface="Arial" charset="0"/>
              </a:rPr>
              <a:t>Когда спрашивают, во сколько обходится охрана окружающей среды, следует задать еще один вопрос: сколько будет стоить наша цивилизация, если нас не будет?</a:t>
            </a:r>
            <a:br>
              <a:rPr lang="ru-RU" altLang="ru-RU" i="1">
                <a:solidFill>
                  <a:schemeClr val="hlink"/>
                </a:solidFill>
                <a:latin typeface="Arial" charset="0"/>
              </a:rPr>
            </a:br>
            <a:br>
              <a:rPr lang="ru-RU" altLang="ru-RU" i="1">
                <a:solidFill>
                  <a:schemeClr val="hlink"/>
                </a:solidFill>
                <a:latin typeface="Arial" charset="0"/>
              </a:rPr>
            </a:br>
            <a:r>
              <a:rPr lang="ru-RU" altLang="ru-RU" sz="2800" i="1">
                <a:solidFill>
                  <a:schemeClr val="hlink"/>
                </a:solidFill>
                <a:latin typeface="Arial" charset="0"/>
              </a:rPr>
              <a:t>Гейлорд Нелсон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5ABC3021-0FED-4673-8247-81C8491E31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C3300"/>
                </a:solidFill>
              </a:rPr>
              <a:t>Кстати…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51B0033E-8191-4C44-9119-2D1C9674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9"/>
            <a:ext cx="38877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69847B73-5E35-423B-95CB-38DD6CBE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557339"/>
            <a:ext cx="4464050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A841C3F4-194C-4BC3-A0D3-D7C1B9D4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860800"/>
            <a:ext cx="4191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2909</Words>
  <Application>Microsoft Office PowerPoint</Application>
  <PresentationFormat>Широкоэкранный</PresentationFormat>
  <Paragraphs>577</Paragraphs>
  <Slides>82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0" baseType="lpstr">
      <vt:lpstr>Arial</vt:lpstr>
      <vt:lpstr>Calibri</vt:lpstr>
      <vt:lpstr>Garamond</vt:lpstr>
      <vt:lpstr>Symbol</vt:lpstr>
      <vt:lpstr>Times New Roman</vt:lpstr>
      <vt:lpstr>Wingdings</vt:lpstr>
      <vt:lpstr>Течение</vt:lpstr>
      <vt:lpstr>Microsoft Equation 3.0</vt:lpstr>
      <vt:lpstr>Экология </vt:lpstr>
      <vt:lpstr>Биосфера – область распространения жизни на Земле. </vt:lpstr>
      <vt:lpstr>Презентация PowerPoint</vt:lpstr>
      <vt:lpstr>Концепции развития биосферы</vt:lpstr>
      <vt:lpstr>Эксперимент  по созданию искусственной биосферы «Биосфера-2» в пустыне Аризона (США) в 1991 – 1994 годах окончился неудачей</vt:lpstr>
      <vt:lpstr>Экосистема (биогеоценоз) - совокупность растений, животных и микробов, взаимодействующих друг с другом и с окружающей их средой таким образом, что вся эта совокупность может сохраняться неопределенно долгое время. </vt:lpstr>
      <vt:lpstr>Потоки вещества и энергии в экосистеме</vt:lpstr>
      <vt:lpstr>Презентация PowerPoint</vt:lpstr>
      <vt:lpstr>Кстати…</vt:lpstr>
      <vt:lpstr>Клеточное дыхание</vt:lpstr>
      <vt:lpstr>Цикл углерода</vt:lpstr>
      <vt:lpstr>Законы Шелфорда и Либиха (лимитирующего фактора)</vt:lpstr>
      <vt:lpstr>Закон Шелфорда (толерантности)</vt:lpstr>
      <vt:lpstr>Принципы устойчивости экосистем</vt:lpstr>
      <vt:lpstr>Принцип круговорота вещества</vt:lpstr>
      <vt:lpstr>Принцип постоянства потока энергии</vt:lpstr>
      <vt:lpstr>Принцип сбалансированности трофических уровней</vt:lpstr>
      <vt:lpstr>Равновесие популяции</vt:lpstr>
      <vt:lpstr>Биоразнообразие и устойчивость</vt:lpstr>
      <vt:lpstr>Загрязнение воздуха. Пороговый уровень воздействия загрязнителя на организм</vt:lpstr>
      <vt:lpstr>Нормирование качества воздуха</vt:lpstr>
      <vt:lpstr>Принцип расчёта ПДВ</vt:lpstr>
      <vt:lpstr>Неблагоприятные метеорологические условия (НМУ)</vt:lpstr>
      <vt:lpstr>Платежи за выбросы</vt:lpstr>
      <vt:lpstr>Диоксид углерода (СО2)</vt:lpstr>
      <vt:lpstr>СО2 – воздействие на биосферу</vt:lpstr>
      <vt:lpstr>Оксид углерода (СО) (угарный газ)</vt:lpstr>
      <vt:lpstr>СО – воздействие на биосферу</vt:lpstr>
      <vt:lpstr>Углеводороды</vt:lpstr>
      <vt:lpstr>Диокины и фураны - супертоксиканты</vt:lpstr>
      <vt:lpstr>Оксиды азота (NOx)</vt:lpstr>
      <vt:lpstr>NОx – воздействие на биосферу</vt:lpstr>
      <vt:lpstr>Диоксид серы SO2  (сернистый ангидрид)</vt:lpstr>
      <vt:lpstr>SO2 – воздействие на биосферу</vt:lpstr>
      <vt:lpstr>Дисперсные частицы</vt:lpstr>
      <vt:lpstr>Презентация PowerPoint</vt:lpstr>
      <vt:lpstr>Последствия загрязнения воздуха</vt:lpstr>
      <vt:lpstr>Парниковый эффект</vt:lpstr>
      <vt:lpstr>Последствия изменения климата</vt:lpstr>
      <vt:lpstr>Формирование и разрушение озонового слоя</vt:lpstr>
      <vt:lpstr>Области применения ХФУ</vt:lpstr>
      <vt:lpstr>Кислотные осадки</vt:lpstr>
      <vt:lpstr>СМОГ</vt:lpstr>
      <vt:lpstr>Смог в Пекине</vt:lpstr>
      <vt:lpstr>Смог в Лос-Анджелесе (1970-е)</vt:lpstr>
      <vt:lpstr>Методы борьбы с загрязнением воздуха</vt:lpstr>
      <vt:lpstr>Предупредительные методы</vt:lpstr>
      <vt:lpstr>Методы очистки выбросов</vt:lpstr>
      <vt:lpstr>Нейтрализация</vt:lpstr>
      <vt:lpstr>Система избирательной каталитической нейтрализации SCR</vt:lpstr>
      <vt:lpstr>Нормирование выбросов АТС Правила № 83 ЕЭК ООН</vt:lpstr>
      <vt:lpstr>Состав гидросферы</vt:lpstr>
      <vt:lpstr>Показатели качества 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Масштабы деградации почвы</vt:lpstr>
      <vt:lpstr>Шум. Основные понятия</vt:lpstr>
      <vt:lpstr>Презентация PowerPoint</vt:lpstr>
      <vt:lpstr>Презентация PowerPoint</vt:lpstr>
      <vt:lpstr>Презентация PowerPoint</vt:lpstr>
      <vt:lpstr>Направления уменьшения расхода топлива легковыми автомобилями</vt:lpstr>
      <vt:lpstr>Гидроэлектростанция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Установленная мощность ветрогенераторов в мире</vt:lpstr>
      <vt:lpstr>Презентация PowerPoint</vt:lpstr>
      <vt:lpstr>Презентация PowerPoint</vt:lpstr>
      <vt:lpstr>Причины экологического кризиса</vt:lpstr>
      <vt:lpstr>Экологический след человечества</vt:lpstr>
      <vt:lpstr>Презентация PowerPoint</vt:lpstr>
      <vt:lpstr>Прогноз ГЕО-3 </vt:lpstr>
      <vt:lpstr>Принципы Стокгольмской конференции</vt:lpstr>
      <vt:lpstr>Принципы Стокгольмской конференции</vt:lpstr>
      <vt:lpstr>Принципы Стокгольмской конференции</vt:lpstr>
      <vt:lpstr>Когда спрашивают, во сколько обходится охрана окружающей среды, следует задать еще один вопрос: сколько будет стоить наша цивилизация, если нас не будет?  Гейлорд Нелсон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</dc:title>
  <dc:creator>Admin</dc:creator>
  <cp:lastModifiedBy>Admin</cp:lastModifiedBy>
  <cp:revision>24</cp:revision>
  <dcterms:created xsi:type="dcterms:W3CDTF">2018-10-25T07:58:43Z</dcterms:created>
  <dcterms:modified xsi:type="dcterms:W3CDTF">2018-10-25T09:39:59Z</dcterms:modified>
</cp:coreProperties>
</file>